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9B5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1EC39-5DA5-9140-A1B1-80B094396894}" type="datetimeFigureOut">
              <a:rPr lang="en-US" smtClean="0"/>
              <a:t>2/16/12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87B70-B446-8349-831A-BE2B9B8583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8001"/>
            <a:ext cx="7772400" cy="1404470"/>
          </a:xfrm>
          <a:effectLst>
            <a:glow rad="139700">
              <a:schemeClr val="accent4">
                <a:alpha val="75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latin typeface="Arial"/>
                <a:cs typeface="Arial"/>
              </a:rPr>
              <a:t>WHAT IS SECONDHAND SMOKE?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95176"/>
            <a:ext cx="6400800" cy="3143624"/>
          </a:xfrm>
        </p:spPr>
        <p:txBody>
          <a:bodyPr/>
          <a:lstStyle/>
          <a:p>
            <a:pPr lvl="0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•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/>
                <a:cs typeface="Arial Black"/>
              </a:rPr>
              <a:t>Sidestream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/>
                <a:cs typeface="Arial Black"/>
              </a:rPr>
              <a:t>smoke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, which is the smoke that comes from the end of a lit cigarette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lvl="0"/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•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/>
                <a:cs typeface="Arial Black"/>
              </a:rPr>
              <a:t>Mainstream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/>
                <a:cs typeface="Arial Black"/>
              </a:rPr>
              <a:t>smoke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, which is the smoke that is exhaled by a smoker.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892" y="274638"/>
            <a:ext cx="8670003" cy="6583362"/>
          </a:xfrm>
        </p:spPr>
        <p:txBody>
          <a:bodyPr>
            <a:normAutofit/>
          </a:bodyPr>
          <a:lstStyle/>
          <a:p>
            <a:pPr lvl="0"/>
            <a:r>
              <a:rPr lang="en-US" sz="3111" b="1" dirty="0" smtClean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en-US" sz="3111" dirty="0" smtClean="0">
                <a:latin typeface="Arial"/>
                <a:cs typeface="Arial"/>
              </a:rPr>
              <a:t> A </a:t>
            </a:r>
            <a:r>
              <a:rPr lang="en-US" sz="3111" dirty="0">
                <a:latin typeface="Arial"/>
                <a:cs typeface="Arial"/>
              </a:rPr>
              <a:t>smoke-free environment helps create a </a:t>
            </a:r>
            <a:r>
              <a:rPr lang="en-US" sz="3111" b="1" dirty="0">
                <a:latin typeface="Arial Black"/>
                <a:cs typeface="Arial Black"/>
              </a:rPr>
              <a:t>safer, healthier</a:t>
            </a:r>
            <a:r>
              <a:rPr lang="en-US" sz="3111" dirty="0">
                <a:latin typeface="Arial Black"/>
                <a:cs typeface="Arial Black"/>
              </a:rPr>
              <a:t> </a:t>
            </a:r>
            <a:r>
              <a:rPr lang="en-US" sz="3111" dirty="0">
                <a:latin typeface="Arial"/>
                <a:cs typeface="Arial"/>
              </a:rPr>
              <a:t>workplace</a:t>
            </a:r>
            <a:r>
              <a:rPr lang="en-US" sz="3111" dirty="0" smtClean="0">
                <a:latin typeface="Arial"/>
                <a:cs typeface="Arial"/>
              </a:rPr>
              <a:t>.</a:t>
            </a:r>
            <a:br>
              <a:rPr lang="en-US" sz="3111" dirty="0" smtClean="0">
                <a:latin typeface="Arial"/>
                <a:cs typeface="Arial"/>
              </a:rPr>
            </a:br>
            <a:r>
              <a:rPr lang="en-US" sz="3111" dirty="0" smtClean="0">
                <a:latin typeface="Arial"/>
                <a:cs typeface="Arial"/>
              </a:rPr>
              <a:t/>
            </a:r>
            <a:br>
              <a:rPr lang="en-US" sz="3111" dirty="0" smtClean="0">
                <a:latin typeface="Arial"/>
                <a:cs typeface="Arial"/>
              </a:rPr>
            </a:br>
            <a:r>
              <a:rPr lang="en-US" sz="3111" b="1" dirty="0" smtClean="0">
                <a:solidFill>
                  <a:srgbClr val="31859C"/>
                </a:solidFill>
                <a:latin typeface="Arial"/>
                <a:cs typeface="Arial"/>
              </a:rPr>
              <a:t>•</a:t>
            </a:r>
            <a:r>
              <a:rPr lang="en-US" sz="3111" dirty="0" smtClean="0">
                <a:latin typeface="Arial"/>
                <a:cs typeface="Arial"/>
              </a:rPr>
              <a:t> Smokers </a:t>
            </a:r>
            <a:r>
              <a:rPr lang="en-US" sz="3111" dirty="0">
                <a:latin typeface="Arial"/>
                <a:cs typeface="Arial"/>
              </a:rPr>
              <a:t>who want to quit may have more of a reason to do so</a:t>
            </a:r>
            <a:r>
              <a:rPr lang="en-US" sz="3111" dirty="0" smtClean="0">
                <a:latin typeface="Arial"/>
                <a:cs typeface="Arial"/>
              </a:rPr>
              <a:t>.</a:t>
            </a:r>
            <a:br>
              <a:rPr lang="en-US" sz="3111" dirty="0" smtClean="0">
                <a:latin typeface="Arial"/>
                <a:cs typeface="Arial"/>
              </a:rPr>
            </a:br>
            <a:r>
              <a:rPr lang="en-US" sz="3111" dirty="0" smtClean="0">
                <a:latin typeface="Arial"/>
                <a:cs typeface="Arial"/>
              </a:rPr>
              <a:t/>
            </a:r>
            <a:br>
              <a:rPr lang="en-US" sz="3111" dirty="0" smtClean="0">
                <a:latin typeface="Arial"/>
                <a:cs typeface="Arial"/>
              </a:rPr>
            </a:br>
            <a:r>
              <a:rPr lang="en-US" sz="3111" b="1" dirty="0" smtClean="0">
                <a:solidFill>
                  <a:srgbClr val="31859C"/>
                </a:solidFill>
                <a:latin typeface="Arial"/>
                <a:cs typeface="Arial"/>
              </a:rPr>
              <a:t>•</a:t>
            </a:r>
            <a:r>
              <a:rPr lang="en-US" sz="3111" dirty="0" smtClean="0">
                <a:latin typeface="Arial"/>
                <a:cs typeface="Arial"/>
              </a:rPr>
              <a:t> Direct </a:t>
            </a:r>
            <a:r>
              <a:rPr lang="en-US" sz="3111" dirty="0">
                <a:latin typeface="Arial"/>
                <a:cs typeface="Arial"/>
              </a:rPr>
              <a:t>health care costs to the company may be reduced</a:t>
            </a:r>
            <a:r>
              <a:rPr lang="en-US" sz="3111" dirty="0" smtClean="0">
                <a:latin typeface="Arial"/>
                <a:cs typeface="Arial"/>
              </a:rPr>
              <a:t>.</a:t>
            </a:r>
            <a:br>
              <a:rPr lang="en-US" sz="3111" dirty="0" smtClean="0">
                <a:latin typeface="Arial"/>
                <a:cs typeface="Arial"/>
              </a:rPr>
            </a:br>
            <a:r>
              <a:rPr lang="en-US" sz="3111" dirty="0" smtClean="0">
                <a:latin typeface="Arial"/>
                <a:cs typeface="Arial"/>
              </a:rPr>
              <a:t/>
            </a:r>
            <a:br>
              <a:rPr lang="en-US" sz="3111" dirty="0" smtClean="0">
                <a:latin typeface="Arial"/>
                <a:cs typeface="Arial"/>
              </a:rPr>
            </a:br>
            <a:r>
              <a:rPr lang="en-US" sz="3111" b="1" dirty="0" smtClean="0">
                <a:solidFill>
                  <a:srgbClr val="31859C"/>
                </a:solidFill>
                <a:latin typeface="Arial"/>
                <a:cs typeface="Arial"/>
              </a:rPr>
              <a:t>•</a:t>
            </a:r>
            <a:r>
              <a:rPr lang="en-US" sz="3111" dirty="0" smtClean="0">
                <a:latin typeface="Arial"/>
                <a:cs typeface="Arial"/>
              </a:rPr>
              <a:t> Employees </a:t>
            </a:r>
            <a:r>
              <a:rPr lang="en-US" sz="3111" dirty="0">
                <a:latin typeface="Arial"/>
                <a:cs typeface="Arial"/>
              </a:rPr>
              <a:t>may be less likely to miss work due to smoking-related illnesses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 Black"/>
                <a:cs typeface="Arial Black"/>
              </a:rPr>
              <a:t>MAINE: Smoke free </a:t>
            </a:r>
            <a:r>
              <a:rPr lang="en-US" sz="2800" smtClean="0">
                <a:latin typeface="Arial Black"/>
                <a:cs typeface="Arial Black"/>
              </a:rPr>
              <a:t>workplace policy:</a:t>
            </a:r>
            <a:endParaRPr lang="en-US" sz="2800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dirty="0" smtClean="0">
                <a:solidFill>
                  <a:srgbClr val="C9B551"/>
                </a:solidFill>
                <a:latin typeface="Arial Black"/>
                <a:cs typeface="Arial Black"/>
              </a:rPr>
              <a:t>★</a:t>
            </a:r>
            <a:r>
              <a:rPr lang="en-US" sz="3600" dirty="0" smtClean="0">
                <a:latin typeface="Arial Black"/>
                <a:cs typeface="Arial Black"/>
              </a:rPr>
              <a:t>  GOOD  </a:t>
            </a:r>
            <a:r>
              <a:rPr lang="en-US" sz="3600" dirty="0" smtClean="0">
                <a:solidFill>
                  <a:srgbClr val="C9B551"/>
                </a:solidFill>
                <a:latin typeface="Arial Black"/>
                <a:cs typeface="Arial Black"/>
              </a:rPr>
              <a:t>★</a:t>
            </a:r>
          </a:p>
          <a:p>
            <a:pPr algn="ctr">
              <a:buNone/>
            </a:pPr>
            <a:endParaRPr lang="en-US" sz="3600" dirty="0" smtClean="0">
              <a:latin typeface="Arial Black"/>
              <a:cs typeface="Arial Black"/>
            </a:endParaRPr>
          </a:p>
          <a:p>
            <a:pPr algn="ctr">
              <a:buNone/>
            </a:pPr>
            <a:r>
              <a:rPr lang="en-US" sz="3600" dirty="0" smtClean="0">
                <a:solidFill>
                  <a:srgbClr val="C9B551"/>
                </a:solidFill>
                <a:latin typeface="Arial Black"/>
                <a:cs typeface="Arial Black"/>
              </a:rPr>
              <a:t>★★</a:t>
            </a:r>
            <a:r>
              <a:rPr lang="en-US" sz="3600" dirty="0" smtClean="0">
                <a:latin typeface="Arial Black"/>
                <a:cs typeface="Arial Black"/>
              </a:rPr>
              <a:t>  BETTER  </a:t>
            </a:r>
            <a:r>
              <a:rPr lang="en-US" sz="3600" dirty="0" smtClean="0">
                <a:solidFill>
                  <a:srgbClr val="C9B551"/>
                </a:solidFill>
                <a:latin typeface="Arial Black"/>
                <a:cs typeface="Arial Black"/>
              </a:rPr>
              <a:t>★★ </a:t>
            </a:r>
          </a:p>
          <a:p>
            <a:pPr algn="ctr">
              <a:buNone/>
            </a:pPr>
            <a:endParaRPr lang="en-US" sz="3600" dirty="0" smtClean="0">
              <a:latin typeface="Arial Black"/>
              <a:cs typeface="Arial Black"/>
            </a:endParaRPr>
          </a:p>
          <a:p>
            <a:pPr algn="ctr">
              <a:buNone/>
            </a:pPr>
            <a:r>
              <a:rPr lang="en-US" sz="3600" dirty="0" smtClean="0">
                <a:solidFill>
                  <a:srgbClr val="C9B551"/>
                </a:solidFill>
                <a:latin typeface="Arial Black"/>
                <a:cs typeface="Arial Black"/>
              </a:rPr>
              <a:t>★★★</a:t>
            </a:r>
            <a:r>
              <a:rPr lang="en-US" sz="3600" dirty="0" smtClean="0">
                <a:latin typeface="Arial Black"/>
                <a:cs typeface="Arial Black"/>
              </a:rPr>
              <a:t>  BEST  </a:t>
            </a:r>
            <a:r>
              <a:rPr lang="en-US" sz="3600" dirty="0" smtClean="0">
                <a:solidFill>
                  <a:srgbClr val="C9B551"/>
                </a:solidFill>
                <a:latin typeface="Arial Black"/>
                <a:cs typeface="Arial Black"/>
              </a:rPr>
              <a:t>★★★</a:t>
            </a:r>
            <a:endParaRPr lang="en-US" sz="3600" dirty="0">
              <a:solidFill>
                <a:srgbClr val="C9B551"/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127</Words>
  <Application>Microsoft Macintosh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WHAT IS SECONDHAND SMOKE?</vt:lpstr>
      <vt:lpstr>• A smoke-free environment helps create a safer, healthier workplace.  • Smokers who want to quit may have more of a reason to do so.  • Direct health care costs to the company may be reduced.  • Employees may be less likely to miss work due to smoking-related illnesses. </vt:lpstr>
      <vt:lpstr>MAINE: Smoke free workplace policy:</vt:lpstr>
    </vt:vector>
  </TitlesOfParts>
  <Company>Ecotex + Resilience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SECONDHAND SMOKE?</dc:title>
  <dc:creator>Helene Stein</dc:creator>
  <cp:lastModifiedBy>Helene Stein</cp:lastModifiedBy>
  <cp:revision>5</cp:revision>
  <dcterms:created xsi:type="dcterms:W3CDTF">2012-02-17T06:39:33Z</dcterms:created>
  <dcterms:modified xsi:type="dcterms:W3CDTF">2012-02-17T06:58:39Z</dcterms:modified>
</cp:coreProperties>
</file>