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A72FF"/>
    <a:srgbClr val="C5E547"/>
    <a:srgbClr val="FF7BB3"/>
    <a:srgbClr val="FFD78F"/>
    <a:srgbClr val="3115D0"/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GROWER</c:v>
                </c:pt>
                <c:pt idx="1">
                  <c:v>RETAILER</c:v>
                </c:pt>
                <c:pt idx="2">
                  <c:v>CONSUMER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33.0</c:v>
                </c:pt>
                <c:pt idx="1">
                  <c:v>33.0</c:v>
                </c:pt>
                <c:pt idx="2">
                  <c:v>33.0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sz="2400" b="1">
              <a:solidFill>
                <a:srgbClr val="000090"/>
              </a:solidFill>
              <a:latin typeface="Arial"/>
              <a:cs typeface="Arial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A4380-59E0-B449-A267-8C41C90C091F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EF48-CB2D-864A-8F32-66872F7EBC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2-02 at 10.00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70" y="218694"/>
            <a:ext cx="8550309" cy="64372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pbells-soup-pin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101" r="-86101"/>
          <a:stretch>
            <a:fillRect/>
          </a:stretch>
        </p:blipFill>
        <p:spPr>
          <a:xfrm>
            <a:off x="-2698892" y="918822"/>
            <a:ext cx="10092796" cy="5550649"/>
          </a:xfrm>
        </p:spPr>
      </p:pic>
      <p:sp>
        <p:nvSpPr>
          <p:cNvPr id="5" name="TextBox 4"/>
          <p:cNvSpPr txBox="1"/>
          <p:nvPr/>
        </p:nvSpPr>
        <p:spPr>
          <a:xfrm>
            <a:off x="4375963" y="1988951"/>
            <a:ext cx="4768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A72FF"/>
                </a:solidFill>
                <a:latin typeface="Arial"/>
                <a:cs typeface="Arial"/>
              </a:rPr>
              <a:t>“IN THE FUTURE, EVERYONE WILL BE WORLD FAMOUS FOR 15 MINUTES”</a:t>
            </a:r>
            <a:endParaRPr lang="en-US" sz="3200" b="1" dirty="0">
              <a:solidFill>
                <a:srgbClr val="7A72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4458" y="4235750"/>
            <a:ext cx="368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D78F"/>
                </a:solidFill>
                <a:latin typeface="Arial"/>
                <a:cs typeface="Arial"/>
              </a:rPr>
              <a:t>-ANDY WARHOL, 1968</a:t>
            </a:r>
            <a:endParaRPr lang="en-US" sz="2400" b="1" dirty="0">
              <a:solidFill>
                <a:srgbClr val="FFD78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uit 305637_445031895544041_211664214_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48" r="-2248"/>
          <a:stretch>
            <a:fillRect/>
          </a:stretch>
        </p:blipFill>
        <p:spPr>
          <a:xfrm>
            <a:off x="457200" y="448296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522599" y="5080278"/>
            <a:ext cx="3023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  <a:latin typeface="Arial"/>
                <a:cs typeface="Arial"/>
              </a:rPr>
              <a:t>FRUITS, WEST HOLLYWOOD, CA</a:t>
            </a:r>
            <a:endParaRPr lang="en-US" sz="1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6" name="Picture 5" descr="yams_honestjoh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5" y="3845795"/>
            <a:ext cx="2941806" cy="2982664"/>
          </a:xfrm>
          <a:prstGeom prst="rect">
            <a:avLst/>
          </a:prstGeom>
        </p:spPr>
      </p:pic>
      <p:pic>
        <p:nvPicPr>
          <p:cNvPr id="7" name="Picture 6" descr="5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042" y="127000"/>
            <a:ext cx="2988872" cy="25903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0"/>
                </a:solidFill>
                <a:latin typeface="Arial Black"/>
                <a:cs typeface="Arial Black"/>
              </a:rPr>
              <a:t>POSITIONING GOLD KIWIS</a:t>
            </a:r>
            <a:endParaRPr lang="en-US" sz="3600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  <p:pic>
        <p:nvPicPr>
          <p:cNvPr id="4" name="Content Placeholder 3" descr="6a00d83452063e69e20120a4dff80d970b-800wi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39097" r="-39097"/>
          <a:stretch>
            <a:fillRect/>
          </a:stretch>
        </p:blipFill>
        <p:spPr>
          <a:xfrm>
            <a:off x="191412" y="1417638"/>
            <a:ext cx="8942328" cy="491793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 Black"/>
                <a:cs typeface="Arial Black"/>
              </a:rPr>
              <a:t>BC HOT HOUSE-MEET THE GROWERS</a:t>
            </a:r>
            <a:endParaRPr lang="en-US" sz="28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pic>
        <p:nvPicPr>
          <p:cNvPr id="4" name="Content Placeholder 3" descr="Screen Shot 2012-12-02 at 8.59.2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530" r="-4530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12-02 at 9.07.3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1690" r="-31690"/>
          <a:stretch>
            <a:fillRect/>
          </a:stretch>
        </p:blipFill>
        <p:spPr>
          <a:xfrm>
            <a:off x="-930827" y="669801"/>
            <a:ext cx="10785484" cy="59316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azon_fresh_to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948" r="-8948"/>
          <a:stretch>
            <a:fillRect/>
          </a:stretch>
        </p:blipFill>
        <p:spPr>
          <a:xfrm>
            <a:off x="3431280" y="399949"/>
            <a:ext cx="5712720" cy="3141776"/>
          </a:xfrm>
        </p:spPr>
      </p:pic>
      <p:pic>
        <p:nvPicPr>
          <p:cNvPr id="5" name="Picture 4" descr="fresh_dire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28" y="3207656"/>
            <a:ext cx="4687340" cy="32811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rgbClr val="000090"/>
                </a:solidFill>
                <a:latin typeface="Arial"/>
                <a:cs typeface="Arial"/>
              </a:rPr>
              <a:t>"Every time you open up two Chipotle restaurants, we add another naturally raised pig farmer into this farmers’ cooperative called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cs typeface="Arial"/>
              </a:rPr>
              <a:t>Niman</a:t>
            </a:r>
            <a:r>
              <a:rPr lang="en-US" sz="2800" b="1" dirty="0">
                <a:solidFill>
                  <a:srgbClr val="000090"/>
                </a:solidFill>
                <a:latin typeface="Arial"/>
                <a:cs typeface="Arial"/>
              </a:rPr>
              <a:t> Ranch Pork Company.  When we started, there were 50 to 60 of these farmers. Now there are between 600 and 700."</a:t>
            </a:r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algn="r">
              <a:buNone/>
            </a:pPr>
            <a:r>
              <a:rPr lang="en-US" sz="1800" b="1" dirty="0" smtClean="0">
                <a:solidFill>
                  <a:srgbClr val="000090"/>
                </a:solidFill>
                <a:latin typeface="Arial"/>
                <a:cs typeface="Arial"/>
              </a:rPr>
              <a:t>-MARK CRUMPACKER, CMO, CHIPOTLE</a:t>
            </a:r>
            <a:endParaRPr lang="en-US" sz="1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640x48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591186" y="330152"/>
            <a:ext cx="9979850" cy="5488533"/>
          </a:xfrm>
        </p:spPr>
      </p:pic>
      <p:sp>
        <p:nvSpPr>
          <p:cNvPr id="5" name="TextBox 4"/>
          <p:cNvSpPr txBox="1"/>
          <p:nvPr/>
        </p:nvSpPr>
        <p:spPr>
          <a:xfrm>
            <a:off x="3398412" y="5959468"/>
            <a:ext cx="5121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IMAGE OF A “NEW” BROOKLYN VEGGIE MARKET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12-02 at 3.32.1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1373" r="-51373"/>
          <a:stretch>
            <a:fillRect/>
          </a:stretch>
        </p:blipFill>
        <p:spPr>
          <a:xfrm>
            <a:off x="1759565" y="1619813"/>
            <a:ext cx="9532252" cy="5021084"/>
          </a:xfrm>
        </p:spPr>
      </p:pic>
      <p:pic>
        <p:nvPicPr>
          <p:cNvPr id="5" name="Picture 4" descr="Screen Shot 2012-12-02 at 3.36.1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6" y="0"/>
            <a:ext cx="4048371" cy="4891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122" y="5201842"/>
            <a:ext cx="307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FACEBOOK FOOD POSTS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44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TARGET CELEBRATES 50</a:t>
            </a:r>
            <a:r>
              <a:rPr lang="en-US" sz="2000" b="1" baseline="30000" dirty="0" smtClean="0">
                <a:solidFill>
                  <a:srgbClr val="000090"/>
                </a:solidFill>
                <a:latin typeface="Arial"/>
                <a:cs typeface="Arial"/>
              </a:rPr>
              <a:t>TH</a:t>
            </a: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 ANNIVERSARY OF WARHOL’S CAMPBELL’S SOUP</a:t>
            </a:r>
            <a:endParaRPr lang="en-US" sz="2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 descr="Screen Shot 2012-12-02 at 3.33.0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545" r="-16545"/>
          <a:stretch>
            <a:fillRect/>
          </a:stretch>
        </p:blipFill>
        <p:spPr>
          <a:xfrm>
            <a:off x="-281112" y="1760266"/>
            <a:ext cx="5656027" cy="3110597"/>
          </a:xfrm>
        </p:spPr>
      </p:pic>
      <p:pic>
        <p:nvPicPr>
          <p:cNvPr id="6" name="Picture 5" descr="Screen Shot 2012-12-02 at 3.33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89" y="1314372"/>
            <a:ext cx="4135009" cy="3042258"/>
          </a:xfrm>
          <a:prstGeom prst="rect">
            <a:avLst/>
          </a:prstGeom>
        </p:spPr>
      </p:pic>
      <p:pic>
        <p:nvPicPr>
          <p:cNvPr id="5" name="Picture 4" descr="Screen Shot 2012-12-02 at 3.33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607" y="3943032"/>
            <a:ext cx="3935206" cy="2914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uter-space.jpg.html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-1055739" y="0"/>
            <a:ext cx="11169413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imantargetdesigners-700x6611-500x39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187" r="-22187"/>
          <a:stretch>
            <a:fillRect/>
          </a:stretch>
        </p:blipFill>
        <p:spPr>
          <a:xfrm>
            <a:off x="-1196067" y="398742"/>
            <a:ext cx="10026283" cy="5951600"/>
          </a:xfrm>
        </p:spPr>
      </p:pic>
      <p:sp>
        <p:nvSpPr>
          <p:cNvPr id="5" name="TextBox 4"/>
          <p:cNvSpPr txBox="1"/>
          <p:nvPr/>
        </p:nvSpPr>
        <p:spPr>
          <a:xfrm>
            <a:off x="6120218" y="3031776"/>
            <a:ext cx="27330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NEIMAN MARCUS/</a:t>
            </a:r>
          </a:p>
          <a:p>
            <a:r>
              <a:rPr lang="en-US" dirty="0" smtClean="0">
                <a:latin typeface="Arial Black"/>
                <a:cs typeface="Arial Black"/>
              </a:rPr>
              <a:t>TARGET </a:t>
            </a:r>
          </a:p>
          <a:p>
            <a:r>
              <a:rPr lang="en-US" dirty="0" smtClean="0">
                <a:latin typeface="Arial Black"/>
                <a:cs typeface="Arial Black"/>
              </a:rPr>
              <a:t>COLLABORATION</a:t>
            </a:r>
            <a:endParaRPr lang="en-US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UI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112" y="0"/>
            <a:ext cx="3280676" cy="4213712"/>
          </a:xfrm>
          <a:prstGeom prst="rect">
            <a:avLst/>
          </a:prstGeom>
        </p:spPr>
      </p:pic>
      <p:pic>
        <p:nvPicPr>
          <p:cNvPr id="4" name="Picture 3" descr="FRUI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295" y="3322853"/>
            <a:ext cx="3261987" cy="3357927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59" y="2193107"/>
            <a:ext cx="3205481" cy="44876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2 at 9.44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66" y="218774"/>
            <a:ext cx="5012648" cy="3958056"/>
          </a:xfrm>
          <a:prstGeom prst="rect">
            <a:avLst/>
          </a:prstGeom>
        </p:spPr>
      </p:pic>
      <p:pic>
        <p:nvPicPr>
          <p:cNvPr id="5" name="Picture 4" descr="Screen Shot 2012-12-02 at 9.45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731" y="2964417"/>
            <a:ext cx="5330616" cy="36795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2 at 9.51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22" y="634614"/>
            <a:ext cx="8549658" cy="52762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2 at 9.55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563"/>
            <a:ext cx="9144000" cy="49868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62" y="950408"/>
            <a:ext cx="8229600" cy="452596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000090"/>
                </a:solidFill>
                <a:latin typeface="Arial Black"/>
                <a:cs typeface="Arial Black"/>
              </a:rPr>
              <a:t>REMEMBER- 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000090"/>
                </a:solidFill>
                <a:latin typeface="Arial Black"/>
                <a:cs typeface="Arial Black"/>
              </a:rPr>
              <a:t>“</a:t>
            </a:r>
            <a:r>
              <a:rPr lang="en-US" sz="4000" dirty="0">
                <a:solidFill>
                  <a:srgbClr val="000090"/>
                </a:solidFill>
                <a:latin typeface="Arial Black"/>
                <a:cs typeface="Arial Black"/>
              </a:rPr>
              <a:t>IF YOU GROW IT, AND TWEET ABOUT IT, THEY WILL COME, THEY WILL EAT, AND IT WILL BE TASTY!”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12-02 at 7.18.3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46" r="-18146"/>
          <a:stretch>
            <a:fillRect/>
          </a:stretch>
        </p:blipFill>
        <p:spPr>
          <a:xfrm>
            <a:off x="-1902586" y="-1"/>
            <a:ext cx="12796587" cy="7114267"/>
          </a:xfrm>
        </p:spPr>
      </p:pic>
      <p:sp>
        <p:nvSpPr>
          <p:cNvPr id="5" name="TextBox 4"/>
          <p:cNvSpPr txBox="1"/>
          <p:nvPr/>
        </p:nvSpPr>
        <p:spPr>
          <a:xfrm>
            <a:off x="1025139" y="795574"/>
            <a:ext cx="7497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IF A TREE FALLS IN THE FOREST AND THERE’S NO ONE TO HEAR IT, DOES IT MAKE A SOUND?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33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8546"/>
            <a:ext cx="8229600" cy="4489543"/>
          </a:xfrm>
        </p:spPr>
        <p:txBody>
          <a:bodyPr anchor="ctr"/>
          <a:lstStyle/>
          <a:p>
            <a:pPr algn="ctr">
              <a:buNone/>
            </a:pPr>
            <a:r>
              <a:rPr lang="en-US" sz="3600" dirty="0" smtClean="0">
                <a:latin typeface="Arial Black"/>
                <a:cs typeface="Arial Black"/>
              </a:rPr>
              <a:t>I DON’T KNOW </a:t>
            </a:r>
          </a:p>
          <a:p>
            <a:pPr algn="ctr">
              <a:buNone/>
            </a:pPr>
            <a:r>
              <a:rPr lang="en-US" sz="3600" dirty="0" smtClean="0">
                <a:latin typeface="Arial Black"/>
                <a:cs typeface="Arial Black"/>
              </a:rPr>
              <a:t>WHAT I DON’T KNOW</a:t>
            </a:r>
            <a:endParaRPr lang="en-US" sz="3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4523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 Black"/>
                <a:cs typeface="Arial Black"/>
              </a:rPr>
              <a:t>FACEBOOK USERS</a:t>
            </a:r>
            <a:endParaRPr lang="en-US" sz="3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42523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EARLY 2010 - 350 MILLION 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END 2010 - 625 MILLION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EARLY 2012 - 800 + MILLION </a:t>
            </a: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374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“…..just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did a run for fruits and veggies….”</a:t>
            </a:r>
            <a:r>
              <a:rPr lang="en-US" sz="2800" b="1" dirty="0">
                <a:latin typeface="Arial"/>
                <a:cs typeface="Arial"/>
              </a:rPr>
              <a:t/>
            </a:r>
            <a:br>
              <a:rPr lang="en-US" sz="2800" b="1" dirty="0">
                <a:latin typeface="Arial"/>
                <a:cs typeface="Arial"/>
              </a:rPr>
            </a:b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4" name="Content Placeholder 3" descr="vege-stan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52" r="-10552"/>
          <a:stretch>
            <a:fillRect/>
          </a:stretch>
        </p:blipFill>
        <p:spPr>
          <a:xfrm>
            <a:off x="0" y="1816374"/>
            <a:ext cx="9144000" cy="473806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480"/>
            <a:ext cx="8229600" cy="4525963"/>
          </a:xfrm>
        </p:spPr>
        <p:txBody>
          <a:bodyPr anchor="ctr"/>
          <a:lstStyle/>
          <a:p>
            <a:pPr algn="ctr">
              <a:buNone/>
            </a:pPr>
            <a:r>
              <a:rPr lang="en-US" dirty="0" smtClean="0">
                <a:solidFill>
                  <a:srgbClr val="000090"/>
                </a:solidFill>
                <a:latin typeface="Arial Black"/>
                <a:cs typeface="Arial Black"/>
              </a:rPr>
              <a:t>ACCORDING TO STATISTA,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90"/>
                </a:solidFill>
                <a:latin typeface="Arial Black"/>
                <a:cs typeface="Arial Black"/>
              </a:rPr>
              <a:t> SMARTPHONE SALES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90"/>
                </a:solidFill>
                <a:latin typeface="Arial Black"/>
                <a:cs typeface="Arial Black"/>
              </a:rPr>
              <a:t>WILL REACH 1 BILLION IN 2016</a:t>
            </a:r>
            <a:endParaRPr lang="en-US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23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 Black"/>
                <a:cs typeface="Arial Black"/>
              </a:rPr>
              <a:t>SOCIAL NETWORKING PLATFORMS</a:t>
            </a:r>
            <a:endParaRPr lang="en-US" sz="32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FACEBOOK</a:t>
            </a:r>
          </a:p>
          <a:p>
            <a:pPr algn="ctr"/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TWITTER</a:t>
            </a:r>
          </a:p>
          <a:p>
            <a:pPr algn="ctr"/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PINTEREST</a:t>
            </a:r>
          </a:p>
          <a:p>
            <a:pPr algn="ctr"/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TUMBLER</a:t>
            </a:r>
          </a:p>
          <a:p>
            <a:pPr algn="ctr"/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INSTAGRAM</a:t>
            </a:r>
          </a:p>
          <a:p>
            <a:pPr algn="ctr"/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YOUTUBE</a:t>
            </a:r>
            <a:endParaRPr lang="en-US" sz="36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Arial Black"/>
                <a:cs typeface="Arial Black"/>
              </a:rPr>
              <a:t>CIRCLE OF COMMERCE</a:t>
            </a:r>
            <a:endParaRPr lang="en-US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232</Words>
  <Application>Microsoft Macintosh PowerPoint</Application>
  <PresentationFormat>On-screen Show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FACEBOOK USERS</vt:lpstr>
      <vt:lpstr>“…..just did a run for fruits and veggies….” </vt:lpstr>
      <vt:lpstr>Slide 7</vt:lpstr>
      <vt:lpstr>SOCIAL NETWORKING PLATFORMS</vt:lpstr>
      <vt:lpstr>CIRCLE OF COMMERCE</vt:lpstr>
      <vt:lpstr>Slide 10</vt:lpstr>
      <vt:lpstr>Slide 11</vt:lpstr>
      <vt:lpstr>POSITIONING GOLD KIWIS</vt:lpstr>
      <vt:lpstr>BC HOT HOUSE-MEET THE GROWERS</vt:lpstr>
      <vt:lpstr>Slide 14</vt:lpstr>
      <vt:lpstr>Slide 15</vt:lpstr>
      <vt:lpstr>Slide 16</vt:lpstr>
      <vt:lpstr>Slide 17</vt:lpstr>
      <vt:lpstr>Slide 18</vt:lpstr>
      <vt:lpstr>TARGET CELEBRATES 50TH ANNIVERSARY OF WARHOL’S CAMPBELL’S SOUP</vt:lpstr>
      <vt:lpstr>Slide 20</vt:lpstr>
      <vt:lpstr>Slide 21</vt:lpstr>
      <vt:lpstr>Slide 22</vt:lpstr>
      <vt:lpstr>Slide 23</vt:lpstr>
      <vt:lpstr>Slide 24</vt:lpstr>
      <vt:lpstr>Slide 25</vt:lpstr>
    </vt:vector>
  </TitlesOfParts>
  <Company>Ecotex + Resilience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Helene Stein</dc:creator>
  <cp:lastModifiedBy>Helene Stein</cp:lastModifiedBy>
  <cp:revision>22</cp:revision>
  <dcterms:created xsi:type="dcterms:W3CDTF">2012-12-03T03:11:37Z</dcterms:created>
  <dcterms:modified xsi:type="dcterms:W3CDTF">2012-12-03T06:07:40Z</dcterms:modified>
</cp:coreProperties>
</file>