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5E547"/>
    <a:srgbClr val="2CC7D9"/>
    <a:srgbClr val="06FFFF"/>
    <a:srgbClr val="54F3FF"/>
    <a:srgbClr val="FF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5" d="100"/>
          <a:sy n="85" d="100"/>
        </p:scale>
        <p:origin x="-10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A9451-050D-E64E-A4D8-41F85F235BB4}" type="datetimeFigureOut">
              <a:rPr lang="en-US" smtClean="0"/>
              <a:pPr/>
              <a:t>8/19/13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9DC73-7CFC-6C47-A131-E23457C5F4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17 years later, Google published “Zero Moment of Truth” to describe the new impact on consumers at retail.  The explosion of reaching the ‘click to buy’ moment is dizzying.  Today’s shopper bounces back and forth at their own speed in a multi-channel marketplace.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switch devices to suit their needs at any given moment.  They search; go off to look at reviews, ratings, styles and prices; and then search again.  They see ads on TV and in newspapers and online.  They walk to local stores to look at products.  They talk to friends, over the back fence and on social media. </a:t>
            </a:r>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02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D09C6-002A-204D-A07A-A23B5F7C57D2}" type="datetimeFigureOut">
              <a:rPr lang="en-US" smtClean="0"/>
              <a:pPr/>
              <a:t>8/19/13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D09C6-002A-204D-A07A-A23B5F7C57D2}" type="datetimeFigureOut">
              <a:rPr lang="en-US" smtClean="0"/>
              <a:pPr/>
              <a:t>8/19/13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D09C6-002A-204D-A07A-A23B5F7C57D2}" type="datetimeFigureOut">
              <a:rPr lang="en-US" smtClean="0"/>
              <a:pPr/>
              <a:t>8/19/13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D09C6-002A-204D-A07A-A23B5F7C57D2}" type="datetimeFigureOut">
              <a:rPr lang="en-US" smtClean="0"/>
              <a:pPr/>
              <a:t>8/19/13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D09C6-002A-204D-A07A-A23B5F7C57D2}" type="datetimeFigureOut">
              <a:rPr lang="en-US" smtClean="0"/>
              <a:pPr/>
              <a:t>8/19/13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09C6-002A-204D-A07A-A23B5F7C57D2}" type="datetimeFigureOut">
              <a:rPr lang="en-US" smtClean="0"/>
              <a:pPr/>
              <a:t>8/19/13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09C6-002A-204D-A07A-A23B5F7C57D2}" type="datetimeFigureOut">
              <a:rPr lang="en-US" smtClean="0"/>
              <a:pPr/>
              <a:t>8/19/13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E7E8-BA3E-DB48-A877-4F10FA7A2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D09C6-002A-204D-A07A-A23B5F7C57D2}" type="datetimeFigureOut">
              <a:rPr lang="en-US" smtClean="0"/>
              <a:pPr/>
              <a:t>8/19/13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9E7E8-BA3E-DB48-A877-4F10FA7A2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2.pn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1" Type="http://schemas.openxmlformats.org/officeDocument/2006/relationships/hyperlink" Target="http://demo.pointroll.com/PointRoll/AdDemo/Procter&amp;Gamble/Herbal_Jamba_Expo_300Ld7.asp" TargetMode="External"/><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jpeg"/><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jpeg"/><Relationship Id="rId9" Type="http://schemas.openxmlformats.org/officeDocument/2006/relationships/image" Target="../media/image38.png"/><Relationship Id="rId10"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272105" cy="3081331"/>
          </a:xfrm>
        </p:spPr>
        <p:txBody>
          <a:bodyPr>
            <a:normAutofit/>
          </a:bodyPr>
          <a:lstStyle/>
          <a:p>
            <a:pPr lvl="1">
              <a:lnSpc>
                <a:spcPct val="80000"/>
              </a:lnSpc>
              <a:spcAft>
                <a:spcPts val="600"/>
              </a:spcAft>
              <a:buNone/>
            </a:pPr>
            <a:r>
              <a:rPr lang="en-US" sz="3600" spc="-150" dirty="0" smtClean="0">
                <a:latin typeface="Arial Black"/>
                <a:cs typeface="Arial Black"/>
              </a:rPr>
              <a:t>CROWD SOURCING</a:t>
            </a:r>
          </a:p>
          <a:p>
            <a:pPr lvl="1">
              <a:lnSpc>
                <a:spcPct val="80000"/>
              </a:lnSpc>
              <a:spcAft>
                <a:spcPts val="600"/>
              </a:spcAft>
              <a:buNone/>
            </a:pPr>
            <a:r>
              <a:rPr lang="en-US" sz="3600" spc="-150" dirty="0" smtClean="0">
                <a:latin typeface="Arial Black"/>
                <a:cs typeface="Arial Black"/>
              </a:rPr>
              <a:t> YOUR SHOPPING</a:t>
            </a:r>
          </a:p>
          <a:p>
            <a:pPr lvl="1">
              <a:lnSpc>
                <a:spcPct val="80000"/>
              </a:lnSpc>
              <a:spcAft>
                <a:spcPts val="600"/>
              </a:spcAft>
              <a:buNone/>
            </a:pPr>
            <a:r>
              <a:rPr lang="en-US" sz="3600" spc="-150" dirty="0" smtClean="0">
                <a:latin typeface="Arial Black"/>
                <a:cs typeface="Arial Black"/>
              </a:rPr>
              <a:t> MARKETING</a:t>
            </a:r>
          </a:p>
          <a:p>
            <a:pPr lvl="1">
              <a:lnSpc>
                <a:spcPct val="80000"/>
              </a:lnSpc>
              <a:spcAft>
                <a:spcPts val="600"/>
              </a:spcAft>
              <a:buNone/>
            </a:pPr>
            <a:r>
              <a:rPr lang="en-US" sz="3600" spc="-150" dirty="0" smtClean="0">
                <a:latin typeface="Arial Black"/>
                <a:cs typeface="Arial Black"/>
              </a:rPr>
              <a:t> CONTENT</a:t>
            </a:r>
          </a:p>
          <a:p>
            <a:pPr lvl="1" algn="ctr">
              <a:lnSpc>
                <a:spcPct val="80000"/>
              </a:lnSpc>
              <a:buNone/>
            </a:pPr>
            <a:endParaRPr lang="en-US" sz="3600" spc="-150" dirty="0" smtClean="0">
              <a:solidFill>
                <a:schemeClr val="tx1">
                  <a:lumMod val="75000"/>
                  <a:lumOff val="25000"/>
                </a:schemeClr>
              </a:solidFill>
              <a:latin typeface="Arial Black"/>
              <a:cs typeface="Arial Black"/>
            </a:endParaRPr>
          </a:p>
          <a:p>
            <a:endParaRPr lang="en-US" dirty="0"/>
          </a:p>
        </p:txBody>
      </p:sp>
      <p:pic>
        <p:nvPicPr>
          <p:cNvPr id="4" name="Picture 3" descr="cover_side.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b="18816"/>
          <a:stretch>
            <a:fillRect/>
          </a:stretch>
        </p:blipFill>
        <p:spPr>
          <a:xfrm>
            <a:off x="6313724" y="590720"/>
            <a:ext cx="2298700" cy="55676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6" name="Picture 5"/>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8" name="Rectangle 7"/>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pic>
        <p:nvPicPr>
          <p:cNvPr id="7" name="Picture 13"/>
          <p:cNvPicPr>
            <a:picLocks noChangeAspect="1" noChangeArrowheads="1"/>
          </p:cNvPicPr>
          <p:nvPr/>
        </p:nvPicPr>
        <p:blipFill rotWithShape="1">
          <a:blip r:embed="rId4"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b="21978"/>
          <a:stretch/>
        </p:blipFill>
        <p:spPr bwMode="auto">
          <a:xfrm>
            <a:off x="3691405" y="1125715"/>
            <a:ext cx="4782249" cy="51512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8" name="Content Placeholder 6"/>
          <p:cNvSpPr txBox="1">
            <a:spLocks/>
          </p:cNvSpPr>
          <p:nvPr/>
        </p:nvSpPr>
        <p:spPr>
          <a:xfrm>
            <a:off x="445501" y="1132314"/>
            <a:ext cx="2619375" cy="40513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smtClean="0"/>
              <a:t>There are a few important, yet overlooked steps when looking to generate quality video content from consumers:</a:t>
            </a:r>
          </a:p>
          <a:p>
            <a:pPr marL="0" indent="0">
              <a:buFont typeface="Arial" pitchFamily="34" charset="0"/>
              <a:buNone/>
            </a:pPr>
            <a:endParaRPr lang="en-US" sz="200" dirty="0" smtClean="0"/>
          </a:p>
          <a:p>
            <a:pPr>
              <a:buFont typeface="Wingdings" pitchFamily="2" charset="2"/>
              <a:buChar char="ü"/>
            </a:pPr>
            <a:r>
              <a:rPr lang="en-US" sz="1400" dirty="0" smtClean="0"/>
              <a:t>Target the right consumers</a:t>
            </a:r>
          </a:p>
          <a:p>
            <a:pPr>
              <a:buFont typeface="Wingdings" pitchFamily="2" charset="2"/>
              <a:buChar char="ü"/>
            </a:pPr>
            <a:r>
              <a:rPr lang="en-US" sz="1400" dirty="0" smtClean="0"/>
              <a:t>Provide proper incentives</a:t>
            </a:r>
          </a:p>
          <a:p>
            <a:pPr>
              <a:buFont typeface="Wingdings" pitchFamily="2" charset="2"/>
              <a:buChar char="ü"/>
            </a:pPr>
            <a:r>
              <a:rPr lang="en-US" sz="1400" dirty="0" smtClean="0"/>
              <a:t>Model desired behavior</a:t>
            </a:r>
          </a:p>
          <a:p>
            <a:pPr>
              <a:buFont typeface="Wingdings" pitchFamily="2" charset="2"/>
              <a:buChar char="ü"/>
            </a:pPr>
            <a:r>
              <a:rPr lang="en-US" sz="1400" dirty="0" smtClean="0"/>
              <a:t>Give instructions</a:t>
            </a:r>
          </a:p>
          <a:p>
            <a:pPr marL="0" indent="0">
              <a:buFont typeface="Arial" pitchFamily="34" charset="0"/>
              <a:buNone/>
            </a:pPr>
            <a:endParaRPr lang="en-US" sz="1600" dirty="0"/>
          </a:p>
        </p:txBody>
      </p:sp>
      <p:sp>
        <p:nvSpPr>
          <p:cNvPr id="9" name="TextBox 8"/>
          <p:cNvSpPr txBox="1"/>
          <p:nvPr/>
        </p:nvSpPr>
        <p:spPr>
          <a:xfrm>
            <a:off x="87066" y="238684"/>
            <a:ext cx="7783658" cy="367280"/>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CROWDSOURCING:</a:t>
            </a:r>
            <a:endParaRPr lang="en-US" sz="2400" b="1" dirty="0">
              <a:solidFill>
                <a:srgbClr val="E68200"/>
              </a:solidFill>
              <a:latin typeface="Arial Black"/>
              <a:cs typeface="Arial Black"/>
            </a:endParaRPr>
          </a:p>
        </p:txBody>
      </p:sp>
      <p:sp>
        <p:nvSpPr>
          <p:cNvPr id="10" name="Rectangle 9"/>
          <p:cNvSpPr/>
          <p:nvPr/>
        </p:nvSpPr>
        <p:spPr>
          <a:xfrm>
            <a:off x="79715" y="630744"/>
            <a:ext cx="5921173" cy="286232"/>
          </a:xfrm>
          <a:prstGeom prst="rect">
            <a:avLst/>
          </a:prstGeom>
        </p:spPr>
        <p:txBody>
          <a:bodyPr wrap="none">
            <a:spAutoFit/>
          </a:bodyPr>
          <a:lstStyle/>
          <a:p>
            <a:pPr>
              <a:lnSpc>
                <a:spcPct val="70000"/>
              </a:lnSpc>
            </a:pPr>
            <a:r>
              <a:rPr lang="en-US" b="1" dirty="0" smtClean="0">
                <a:solidFill>
                  <a:schemeClr val="tx1">
                    <a:lumMod val="75000"/>
                    <a:lumOff val="25000"/>
                  </a:schemeClr>
                </a:solidFill>
                <a:latin typeface="Arial Black"/>
                <a:cs typeface="Arial Black"/>
              </a:rPr>
              <a:t>ACTIVATING COMMUNITIES TO CONTRIBUTE</a:t>
            </a:r>
            <a:endParaRPr lang="en-US" b="1" dirty="0">
              <a:solidFill>
                <a:srgbClr val="E68200"/>
              </a:solidFill>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
        <p:nvSpPr>
          <p:cNvPr id="7" name="Title 1"/>
          <p:cNvSpPr txBox="1">
            <a:spLocks/>
          </p:cNvSpPr>
          <p:nvPr/>
        </p:nvSpPr>
        <p:spPr>
          <a:xfrm>
            <a:off x="457200" y="111125"/>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660066"/>
                </a:solidFill>
                <a:latin typeface="Arial Black" pitchFamily="34" charset="0"/>
              </a:rPr>
              <a:t>Best Practice:</a:t>
            </a:r>
            <a:r>
              <a:rPr lang="en-US" sz="2800" dirty="0" smtClean="0">
                <a:latin typeface="Arial Black" pitchFamily="34" charset="0"/>
              </a:rPr>
              <a:t/>
            </a:r>
            <a:br>
              <a:rPr lang="en-US" sz="2800" dirty="0" smtClean="0">
                <a:latin typeface="Arial Black" pitchFamily="34" charset="0"/>
              </a:rPr>
            </a:br>
            <a:r>
              <a:rPr lang="en-US" sz="2800" dirty="0" smtClean="0">
                <a:latin typeface="Arial Black" pitchFamily="34" charset="0"/>
              </a:rPr>
              <a:t>Pairing EXPO Video with professional video</a:t>
            </a:r>
            <a:endParaRPr lang="en-US" sz="2800" dirty="0">
              <a:latin typeface="Arial Black" pitchFamily="34" charset="0"/>
            </a:endParaRPr>
          </a:p>
        </p:txBody>
      </p:sp>
      <p:sp>
        <p:nvSpPr>
          <p:cNvPr id="8" name="Content Placeholder 2"/>
          <p:cNvSpPr txBox="1">
            <a:spLocks/>
          </p:cNvSpPr>
          <p:nvPr/>
        </p:nvSpPr>
        <p:spPr>
          <a:xfrm>
            <a:off x="388620" y="1255223"/>
            <a:ext cx="4038600" cy="465648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rgbClr val="660066"/>
                </a:solidFill>
              </a:rPr>
              <a:t>A mix of EXPO video with professional video will reach the largest number of consumers with persuasive messaging.</a:t>
            </a:r>
          </a:p>
          <a:p>
            <a:pPr marL="0" indent="0">
              <a:buFont typeface="Arial"/>
              <a:buNone/>
            </a:pPr>
            <a:endParaRPr lang="en-US" sz="2000" dirty="0" smtClean="0"/>
          </a:p>
          <a:p>
            <a:pPr marL="0" indent="0">
              <a:buFont typeface="Arial"/>
              <a:buNone/>
            </a:pPr>
            <a:r>
              <a:rPr lang="en-US" sz="2000" dirty="0" smtClean="0">
                <a:latin typeface="Arial Black"/>
                <a:cs typeface="Arial Black"/>
              </a:rPr>
              <a:t>Results:</a:t>
            </a:r>
          </a:p>
          <a:p>
            <a:r>
              <a:rPr lang="en-US" sz="2000" dirty="0" smtClean="0"/>
              <a:t>EXPO video influences a distinctly separate consumer than professional videos </a:t>
            </a:r>
            <a:r>
              <a:rPr lang="en-US" sz="1700" i="1" dirty="0" smtClean="0"/>
              <a:t>(comScore)</a:t>
            </a:r>
            <a:endParaRPr lang="en-US" sz="1900" i="1" dirty="0" smtClean="0"/>
          </a:p>
          <a:p>
            <a:r>
              <a:rPr lang="en-US" sz="2000" dirty="0" smtClean="0"/>
              <a:t>Consumers will choose to watch EXPO videos 2-to-1 over professional videos when given a choice </a:t>
            </a:r>
            <a:r>
              <a:rPr lang="en-US" sz="1700" i="1" dirty="0" smtClean="0"/>
              <a:t>(internal EXPO)</a:t>
            </a:r>
          </a:p>
          <a:p>
            <a:r>
              <a:rPr lang="en-US" sz="2000" dirty="0" smtClean="0"/>
              <a:t>80%+ retail consumers find EXPO videos easy to related to and believable </a:t>
            </a:r>
            <a:r>
              <a:rPr lang="en-US" sz="1700" i="1" dirty="0" smtClean="0"/>
              <a:t>(comScore)</a:t>
            </a:r>
          </a:p>
          <a:p>
            <a:endParaRPr lang="en-US" sz="2000" i="1" dirty="0" smtClean="0"/>
          </a:p>
        </p:txBody>
      </p:sp>
      <p:pic>
        <p:nvPicPr>
          <p:cNvPr id="9" name="Picture 2" descr="C:\Users\dkwon\AppData\Roaming\PixelMetrics\CaptureWiz\LastCaptures\2013-06-19_15-51-38-054.png"/>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00653" y="1208087"/>
            <a:ext cx="3986147"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 name="Picture 4" descr="C:\Users\dkwon\AppData\Roaming\PixelMetrics\CaptureWiz\LastCaptures\2013-06-19_15-52-05-770.png"/>
          <p:cNvPicPr>
            <a:picLocks noChangeAspect="1"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95800" y="3581400"/>
            <a:ext cx="3285918" cy="157903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1" name="Picture 6" descr="C:\Users\dkwon\AppData\Roaming\PixelMetrics\CaptureWiz\LastCaptures\2013-06-19_15-52-41-326.pn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96000" y="4724400"/>
            <a:ext cx="2838450" cy="123160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46674"/>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
        <p:nvSpPr>
          <p:cNvPr id="7" name="Content Placeholder 2"/>
          <p:cNvSpPr txBox="1">
            <a:spLocks/>
          </p:cNvSpPr>
          <p:nvPr/>
        </p:nvSpPr>
        <p:spPr>
          <a:xfrm>
            <a:off x="4876800" y="1600200"/>
            <a:ext cx="4038600" cy="43735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2000" dirty="0" smtClean="0"/>
              <a:t>Present multiple thumbnails in-line on product pages so visitors can quickly identify with “someone like me”</a:t>
            </a:r>
          </a:p>
          <a:p>
            <a:pPr>
              <a:lnSpc>
                <a:spcPct val="120000"/>
              </a:lnSpc>
            </a:pPr>
            <a:r>
              <a:rPr lang="en-US" sz="2000" dirty="0" smtClean="0"/>
              <a:t>Scrolling</a:t>
            </a:r>
          </a:p>
          <a:p>
            <a:pPr>
              <a:lnSpc>
                <a:spcPct val="120000"/>
              </a:lnSpc>
            </a:pPr>
            <a:r>
              <a:rPr lang="en-US" sz="2000" dirty="0" smtClean="0"/>
              <a:t>Fixed Display</a:t>
            </a:r>
          </a:p>
          <a:p>
            <a:pPr>
              <a:lnSpc>
                <a:spcPct val="120000"/>
              </a:lnSpc>
            </a:pPr>
            <a:r>
              <a:rPr lang="en-US" sz="2000" dirty="0" smtClean="0"/>
              <a:t>“Gallery”</a:t>
            </a:r>
          </a:p>
          <a:p>
            <a:pPr marL="0" indent="0">
              <a:lnSpc>
                <a:spcPct val="120000"/>
              </a:lnSpc>
              <a:buFont typeface="Arial"/>
              <a:buNone/>
            </a:pPr>
            <a:endParaRPr lang="en-US" sz="2000" dirty="0" smtClean="0"/>
          </a:p>
          <a:p>
            <a:pPr marL="0" indent="0">
              <a:lnSpc>
                <a:spcPct val="120000"/>
              </a:lnSpc>
              <a:buFont typeface="Arial"/>
              <a:buNone/>
            </a:pPr>
            <a:r>
              <a:rPr lang="en-US" sz="2000" dirty="0" smtClean="0"/>
              <a:t>comScore A/B Test:</a:t>
            </a:r>
          </a:p>
          <a:p>
            <a:pPr>
              <a:lnSpc>
                <a:spcPct val="120000"/>
              </a:lnSpc>
            </a:pPr>
            <a:r>
              <a:rPr lang="en-US" sz="2000" dirty="0" smtClean="0"/>
              <a:t>+13% higher desire to pay more for a product</a:t>
            </a:r>
            <a:r>
              <a:rPr lang="en-US" sz="1600" dirty="0" smtClean="0"/>
              <a:t> </a:t>
            </a:r>
            <a:endParaRPr lang="en-US" sz="1600" i="1" dirty="0"/>
          </a:p>
          <a:p>
            <a:pPr>
              <a:lnSpc>
                <a:spcPct val="120000"/>
              </a:lnSpc>
            </a:pPr>
            <a:r>
              <a:rPr lang="en-US" sz="2000" dirty="0" smtClean="0"/>
              <a:t>+26% higher belief that the product is unique and different </a:t>
            </a:r>
            <a:endParaRPr lang="en-US" sz="1600" i="1" dirty="0" smtClean="0"/>
          </a:p>
        </p:txBody>
      </p:sp>
      <p:pic>
        <p:nvPicPr>
          <p:cNvPr id="8" name="Picture 2" descr="C:\Users\dkwon\AppData\Roaming\PixelMetrics\CaptureWiz\LastCaptures\2013-06-19_15-09-17-502.png"/>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56874" y="3785184"/>
            <a:ext cx="3696594" cy="191797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Picture 1"/>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2410" y="1306324"/>
            <a:ext cx="4229100" cy="20971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0" name="TextBox 9"/>
          <p:cNvSpPr txBox="1"/>
          <p:nvPr/>
        </p:nvSpPr>
        <p:spPr>
          <a:xfrm>
            <a:off x="422910" y="3477552"/>
            <a:ext cx="1946567" cy="276999"/>
          </a:xfrm>
          <a:prstGeom prst="rect">
            <a:avLst/>
          </a:prstGeom>
          <a:noFill/>
        </p:spPr>
        <p:txBody>
          <a:bodyPr wrap="none" rtlCol="0">
            <a:spAutoFit/>
          </a:bodyPr>
          <a:lstStyle/>
          <a:p>
            <a:r>
              <a:rPr lang="en-US" sz="1200" b="1" dirty="0" smtClean="0">
                <a:solidFill>
                  <a:srgbClr val="660066"/>
                </a:solidFill>
              </a:rPr>
              <a:t>Example 1: diapers.com</a:t>
            </a:r>
            <a:endParaRPr lang="en-US" sz="1200" b="1" dirty="0">
              <a:solidFill>
                <a:srgbClr val="660066"/>
              </a:solidFill>
            </a:endParaRPr>
          </a:p>
        </p:txBody>
      </p:sp>
      <p:sp>
        <p:nvSpPr>
          <p:cNvPr id="11" name="Title 1"/>
          <p:cNvSpPr txBox="1">
            <a:spLocks/>
          </p:cNvSpPr>
          <p:nvPr/>
        </p:nvSpPr>
        <p:spPr>
          <a:xfrm>
            <a:off x="609600" y="220286"/>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660066"/>
                </a:solidFill>
                <a:latin typeface="Arial Black" pitchFamily="34" charset="0"/>
              </a:rPr>
              <a:t>Best Practice:  </a:t>
            </a:r>
            <a:r>
              <a:rPr lang="en-US" sz="2800" dirty="0" smtClean="0">
                <a:latin typeface="Arial Black" pitchFamily="34" charset="0"/>
              </a:rPr>
              <a:t/>
            </a:r>
            <a:br>
              <a:rPr lang="en-US" sz="2800" dirty="0" smtClean="0">
                <a:latin typeface="Arial Black" pitchFamily="34" charset="0"/>
              </a:rPr>
            </a:br>
            <a:r>
              <a:rPr lang="en-US" sz="2800" u="sng" dirty="0" smtClean="0">
                <a:latin typeface="Arial Black" pitchFamily="34" charset="0"/>
              </a:rPr>
              <a:t>Availability</a:t>
            </a:r>
            <a:r>
              <a:rPr lang="en-US" sz="2800" dirty="0" smtClean="0">
                <a:latin typeface="Arial Black" pitchFamily="34" charset="0"/>
              </a:rPr>
              <a:t> of EXPO video on Product Pages</a:t>
            </a:r>
            <a:endParaRPr lang="en-US" sz="2800" dirty="0">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pic>
        <p:nvPicPr>
          <p:cNvPr id="7" name="Picture 5"/>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81708" y="1405890"/>
            <a:ext cx="4111748" cy="33327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
        <p:nvSpPr>
          <p:cNvPr id="8" name="Title 1"/>
          <p:cNvSpPr txBox="1">
            <a:spLocks/>
          </p:cNvSpPr>
          <p:nvPr/>
        </p:nvSpPr>
        <p:spPr>
          <a:xfrm>
            <a:off x="410528"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660066"/>
                </a:solidFill>
                <a:latin typeface="Arial Black" pitchFamily="34" charset="0"/>
              </a:rPr>
              <a:t>Impact of EXPO Video Viewership on Retail Websites</a:t>
            </a:r>
            <a:endParaRPr lang="en-US" sz="2800" dirty="0">
              <a:solidFill>
                <a:srgbClr val="660066"/>
              </a:solidFill>
              <a:latin typeface="Arial Black" pitchFamily="34" charset="0"/>
            </a:endParaRPr>
          </a:p>
        </p:txBody>
      </p:sp>
      <p:sp>
        <p:nvSpPr>
          <p:cNvPr id="9" name="Content Placeholder 2"/>
          <p:cNvSpPr txBox="1">
            <a:spLocks/>
          </p:cNvSpPr>
          <p:nvPr/>
        </p:nvSpPr>
        <p:spPr>
          <a:xfrm>
            <a:off x="410528" y="1474839"/>
            <a:ext cx="3760470" cy="50402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t>EXPO video widget integrated onto product pages of major national brick and mortar retailer websites</a:t>
            </a:r>
          </a:p>
          <a:p>
            <a:pPr marL="0" indent="0">
              <a:buFont typeface="Arial" pitchFamily="34" charset="0"/>
              <a:buNone/>
            </a:pPr>
            <a:endParaRPr lang="en-US" sz="1800" dirty="0" smtClean="0"/>
          </a:p>
          <a:p>
            <a:pPr marL="0" indent="0">
              <a:buFont typeface="Arial" pitchFamily="34" charset="0"/>
              <a:buNone/>
            </a:pPr>
            <a:r>
              <a:rPr lang="en-US" sz="1800" dirty="0" smtClean="0"/>
              <a:t>Results:</a:t>
            </a:r>
          </a:p>
          <a:p>
            <a:r>
              <a:rPr lang="en-US" sz="1800" b="1" dirty="0" smtClean="0"/>
              <a:t>5.1x higher conversion </a:t>
            </a:r>
            <a:r>
              <a:rPr lang="en-US" sz="1800" dirty="0" smtClean="0"/>
              <a:t>of visitors who watched EXPO video </a:t>
            </a:r>
            <a:endParaRPr lang="en-US" sz="1800" i="1" dirty="0" smtClean="0"/>
          </a:p>
          <a:p>
            <a:r>
              <a:rPr lang="en-US" sz="1800" b="1" dirty="0" smtClean="0"/>
              <a:t>66% higher cart size </a:t>
            </a:r>
            <a:r>
              <a:rPr lang="en-US" sz="1800" dirty="0" smtClean="0"/>
              <a:t>for visitors who watched EXPO video </a:t>
            </a:r>
          </a:p>
        </p:txBody>
      </p:sp>
      <p:pic>
        <p:nvPicPr>
          <p:cNvPr id="10" name="Picture 4" descr="C:\Users\dkwon\AppData\Roaming\PixelMetrics\CaptureWiz\LastCaptures\2013-06-19_14-54-15-981.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93254" y="3257550"/>
            <a:ext cx="2827455" cy="2301417"/>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grpSp>
        <p:nvGrpSpPr>
          <p:cNvPr id="7" name="Group 6"/>
          <p:cNvGrpSpPr/>
          <p:nvPr/>
        </p:nvGrpSpPr>
        <p:grpSpPr>
          <a:xfrm>
            <a:off x="0" y="5340815"/>
            <a:ext cx="9144000" cy="354710"/>
            <a:chOff x="1" y="6531650"/>
            <a:chExt cx="9144000" cy="354710"/>
          </a:xfrm>
        </p:grpSpPr>
        <p:sp>
          <p:nvSpPr>
            <p:cNvPr id="8" name="Rectangle 7"/>
            <p:cNvSpPr/>
            <p:nvPr/>
          </p:nvSpPr>
          <p:spPr>
            <a:xfrm>
              <a:off x="1" y="6531650"/>
              <a:ext cx="9144000" cy="35471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lumMod val="75000"/>
                    <a:lumOff val="25000"/>
                  </a:prstClr>
                </a:solidFill>
              </a:endParaRPr>
            </a:p>
          </p:txBody>
        </p:sp>
        <p:pic>
          <p:nvPicPr>
            <p:cNvPr id="9" name="Picture 8" descr="expo_logo.png"/>
            <p:cNvPicPr>
              <a:picLocks noChangeAspect="1"/>
            </p:cNvPicPr>
            <p:nvPr/>
          </p:nvPicPr>
          <p:blipFill>
            <a:blip r:embed="rId4"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11750" y="6531650"/>
              <a:ext cx="423424" cy="327191"/>
            </a:xfrm>
            <a:prstGeom prst="rect">
              <a:avLst/>
            </a:prstGeom>
          </p:spPr>
        </p:pic>
        <p:sp>
          <p:nvSpPr>
            <p:cNvPr id="10" name="TextBox 9"/>
            <p:cNvSpPr txBox="1"/>
            <p:nvPr/>
          </p:nvSpPr>
          <p:spPr>
            <a:xfrm>
              <a:off x="589404" y="6586445"/>
              <a:ext cx="3525520" cy="190770"/>
            </a:xfrm>
            <a:prstGeom prst="rect">
              <a:avLst/>
            </a:prstGeom>
            <a:noFill/>
          </p:spPr>
          <p:txBody>
            <a:bodyPr wrap="square" rtlCol="0">
              <a:spAutoFit/>
            </a:bodyPr>
            <a:lstStyle/>
            <a:p>
              <a:r>
                <a:rPr lang="en-US" sz="900" dirty="0" smtClean="0">
                  <a:solidFill>
                    <a:prstClr val="white"/>
                  </a:solidFill>
                </a:rPr>
                <a:t>© 2013 EXPO Communications | Proprietary &amp; Confidential</a:t>
              </a:r>
            </a:p>
          </p:txBody>
        </p:sp>
      </p:grpSp>
      <p:sp>
        <p:nvSpPr>
          <p:cNvPr id="11" name="TextBox 10"/>
          <p:cNvSpPr txBox="1"/>
          <p:nvPr/>
        </p:nvSpPr>
        <p:spPr>
          <a:xfrm>
            <a:off x="211750" y="724167"/>
            <a:ext cx="3420749" cy="4616648"/>
          </a:xfrm>
          <a:prstGeom prst="rect">
            <a:avLst/>
          </a:prstGeom>
          <a:noFill/>
        </p:spPr>
        <p:txBody>
          <a:bodyPr wrap="square" rtlCol="0">
            <a:spAutoFit/>
          </a:bodyPr>
          <a:lstStyle/>
          <a:p>
            <a:pPr>
              <a:buClr>
                <a:srgbClr val="00B0F0"/>
              </a:buClr>
            </a:pPr>
            <a:r>
              <a:rPr lang="en-US" sz="1400" b="1" dirty="0" smtClean="0">
                <a:solidFill>
                  <a:prstClr val="black"/>
                </a:solidFill>
              </a:rPr>
              <a:t>YouTube is the most powerful earned media channel in the world, helps ensure consumers can find the information that they are looking for when searching for your products.</a:t>
            </a:r>
          </a:p>
          <a:p>
            <a:pPr>
              <a:buClr>
                <a:srgbClr val="00B0F0"/>
              </a:buClr>
            </a:pPr>
            <a:endParaRPr lang="en-US" sz="1400" dirty="0">
              <a:solidFill>
                <a:prstClr val="black"/>
              </a:solidFill>
            </a:endParaRPr>
          </a:p>
          <a:p>
            <a:pPr>
              <a:buClr>
                <a:srgbClr val="00B0F0"/>
              </a:buClr>
            </a:pPr>
            <a:r>
              <a:rPr lang="en-US" sz="1400" dirty="0" smtClean="0">
                <a:solidFill>
                  <a:prstClr val="black"/>
                </a:solidFill>
              </a:rPr>
              <a:t>EXPO Provides:</a:t>
            </a:r>
          </a:p>
          <a:p>
            <a:pPr marL="285750" indent="-285750">
              <a:buClr>
                <a:srgbClr val="00B0F0"/>
              </a:buClr>
              <a:buFont typeface="Arial" pitchFamily="34" charset="0"/>
              <a:buChar char="•"/>
            </a:pPr>
            <a:r>
              <a:rPr lang="en-US" sz="1400" dirty="0" smtClean="0">
                <a:solidFill>
                  <a:prstClr val="black"/>
                </a:solidFill>
              </a:rPr>
              <a:t>Automated publishing of brand approved, video to your brands YouTube channel (recommended over sourcing directly on YouTube)</a:t>
            </a:r>
          </a:p>
          <a:p>
            <a:pPr marL="285750" indent="-285750">
              <a:buClr>
                <a:srgbClr val="00B0F0"/>
              </a:buClr>
              <a:buFont typeface="Arial" pitchFamily="34" charset="0"/>
              <a:buChar char="•"/>
            </a:pPr>
            <a:r>
              <a:rPr lang="en-US" sz="1400" dirty="0" smtClean="0">
                <a:solidFill>
                  <a:prstClr val="black"/>
                </a:solidFill>
              </a:rPr>
              <a:t>The ability to in real-time commerce enable every video asset Optimization around metadata, ensuring your consumer video will surface in universal Google search</a:t>
            </a:r>
          </a:p>
          <a:p>
            <a:pPr marL="285750" indent="-285750">
              <a:buClr>
                <a:srgbClr val="00B0F0"/>
              </a:buClr>
              <a:buFont typeface="Arial" pitchFamily="34" charset="0"/>
              <a:buChar char="•"/>
            </a:pPr>
            <a:endParaRPr lang="en-US" sz="1400" dirty="0" smtClean="0">
              <a:solidFill>
                <a:prstClr val="black"/>
              </a:solidFill>
            </a:endParaRPr>
          </a:p>
          <a:p>
            <a:pPr marL="285750" indent="-285750">
              <a:buClr>
                <a:srgbClr val="00B0F0"/>
              </a:buClr>
              <a:buFont typeface="Arial" pitchFamily="34" charset="0"/>
              <a:buChar char="•"/>
            </a:pPr>
            <a:endParaRPr lang="en-US" sz="1400" dirty="0">
              <a:solidFill>
                <a:prstClr val="black"/>
              </a:solidFill>
            </a:endParaRPr>
          </a:p>
          <a:p>
            <a:pPr>
              <a:buClr>
                <a:srgbClr val="00B0F0"/>
              </a:buClr>
            </a:pPr>
            <a:endParaRPr lang="en-US" sz="1400" dirty="0" smtClean="0">
              <a:solidFill>
                <a:prstClr val="black"/>
              </a:solidFill>
            </a:endParaRPr>
          </a:p>
          <a:p>
            <a:pPr>
              <a:buClr>
                <a:srgbClr val="00B0F0"/>
              </a:buClr>
            </a:pPr>
            <a:endParaRPr lang="en-US" sz="1400" dirty="0">
              <a:solidFill>
                <a:prstClr val="black"/>
              </a:solidFill>
            </a:endParaRPr>
          </a:p>
          <a:p>
            <a:pPr>
              <a:buClr>
                <a:srgbClr val="00B0F0"/>
              </a:buClr>
            </a:pPr>
            <a:r>
              <a:rPr lang="en-US" sz="1400" dirty="0" smtClean="0">
                <a:solidFill>
                  <a:prstClr val="black"/>
                </a:solidFill>
              </a:rPr>
              <a:t> </a:t>
            </a:r>
          </a:p>
        </p:txBody>
      </p:sp>
      <p:sp>
        <p:nvSpPr>
          <p:cNvPr id="12" name="TextBox 11"/>
          <p:cNvSpPr txBox="1"/>
          <p:nvPr/>
        </p:nvSpPr>
        <p:spPr>
          <a:xfrm>
            <a:off x="492670" y="128776"/>
            <a:ext cx="7783658" cy="323165"/>
          </a:xfrm>
          <a:prstGeom prst="rect">
            <a:avLst/>
          </a:prstGeom>
          <a:noFill/>
        </p:spPr>
        <p:txBody>
          <a:bodyPr wrap="square" rtlCol="0">
            <a:spAutoFit/>
          </a:bodyPr>
          <a:lstStyle/>
          <a:p>
            <a:pPr algn="ctr">
              <a:lnSpc>
                <a:spcPct val="70000"/>
              </a:lnSpc>
            </a:pPr>
            <a:r>
              <a:rPr lang="en-US" sz="2000" b="1" dirty="0">
                <a:solidFill>
                  <a:srgbClr val="660066"/>
                </a:solidFill>
                <a:latin typeface="Arial Black"/>
                <a:cs typeface="Arial Black"/>
              </a:rPr>
              <a:t>BEST PRACTICE </a:t>
            </a:r>
            <a:r>
              <a:rPr lang="en-US" sz="2000" b="1" dirty="0" smtClean="0">
                <a:solidFill>
                  <a:srgbClr val="660066"/>
                </a:solidFill>
                <a:latin typeface="Arial Black"/>
                <a:cs typeface="Arial Black"/>
              </a:rPr>
              <a:t>for Video </a:t>
            </a:r>
            <a:r>
              <a:rPr lang="en-US" sz="2000" b="1" dirty="0">
                <a:solidFill>
                  <a:srgbClr val="660066"/>
                </a:solidFill>
                <a:latin typeface="Arial Black"/>
                <a:cs typeface="Arial Black"/>
              </a:rPr>
              <a:t>Publishing</a:t>
            </a:r>
          </a:p>
        </p:txBody>
      </p:sp>
      <p:pic>
        <p:nvPicPr>
          <p:cNvPr id="13" name="Picture 2"/>
          <p:cNvPicPr>
            <a:picLocks noChangeAspect="1" noChangeArrowheads="1"/>
          </p:cNvPicPr>
          <p:nvPr/>
        </p:nvPicPr>
        <p:blipFill rotWithShape="1">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bwMode="auto">
          <a:xfrm>
            <a:off x="4705050" y="1735276"/>
            <a:ext cx="4238986" cy="32648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 name="Picture 8" descr="http://t3.gstatic.com/images?q=tbn:ANd9GcRaZ8FX3-bWb1JN1RC5qL0hNkvTgdcRO-1h5ybFsOdZKBHbJypt5Q"/>
          <p:cNvPicPr>
            <a:picLocks noChangeAspect="1" noChangeArrowheads="1"/>
          </p:cNvPicPr>
          <p:nvPr/>
        </p:nvPicPr>
        <p:blipFill rotWithShape="1">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3742552" y="910909"/>
            <a:ext cx="1924996" cy="8243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5" name="Rectangle 14"/>
          <p:cNvSpPr/>
          <p:nvPr/>
        </p:nvSpPr>
        <p:spPr>
          <a:xfrm>
            <a:off x="57105" y="432228"/>
            <a:ext cx="9013065" cy="300082"/>
          </a:xfrm>
          <a:prstGeom prst="rect">
            <a:avLst/>
          </a:prstGeom>
        </p:spPr>
        <p:txBody>
          <a:bodyPr wrap="square">
            <a:spAutoFit/>
          </a:bodyPr>
          <a:lstStyle/>
          <a:p>
            <a:pPr algn="ctr">
              <a:lnSpc>
                <a:spcPct val="70000"/>
              </a:lnSpc>
            </a:pPr>
            <a:r>
              <a:rPr lang="en-US" dirty="0" smtClean="0">
                <a:latin typeface="Arial Black" pitchFamily="34" charset="0"/>
              </a:rPr>
              <a:t>PLACING VIDEO WHERE MOST SEARCH OCCURS</a:t>
            </a:r>
            <a:endParaRPr lang="en-US" b="1" dirty="0">
              <a:solidFill>
                <a:srgbClr val="E68200"/>
              </a:solidFill>
              <a:latin typeface="Arial Black"/>
              <a:cs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91899" y="286924"/>
            <a:ext cx="7043501" cy="5282627"/>
          </a:xfrm>
          <a:prstGeom prst="rect">
            <a:avLst/>
          </a:prstGeom>
          <a:ln>
            <a:noFill/>
          </a:ln>
          <a:effectLst>
            <a:outerShdw blurRad="292100" dist="139700" dir="2700000" algn="tl" rotWithShape="0">
              <a:srgbClr val="333333">
                <a:alpha val="65000"/>
              </a:srgbClr>
            </a:outerShdw>
          </a:effectLst>
        </p:spPr>
      </p:pic>
      <p:pic>
        <p:nvPicPr>
          <p:cNvPr id="8" name="Picture 12" descr="C:\Users\Hildebolt\AppData\Roaming\PixelMetrics\CaptureWiz\Temp\12.jpg"/>
          <p:cNvPicPr>
            <a:picLocks noChangeAspect="1" noChangeArrowheads="1"/>
          </p:cNvPicPr>
          <p:nvPr/>
        </p:nvPicPr>
        <p:blipFill>
          <a:blip r:embed="rId5"/>
          <a:srcRect/>
          <a:stretch>
            <a:fillRect/>
          </a:stretch>
        </p:blipFill>
        <p:spPr bwMode="auto">
          <a:xfrm>
            <a:off x="5665687" y="4466977"/>
            <a:ext cx="3141425" cy="17819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39687" y="5472862"/>
            <a:ext cx="9144000" cy="354710"/>
            <a:chOff x="1" y="6531650"/>
            <a:chExt cx="9144000" cy="354710"/>
          </a:xfrm>
        </p:grpSpPr>
        <p:sp>
          <p:nvSpPr>
            <p:cNvPr id="8" name="Rectangle 7"/>
            <p:cNvSpPr/>
            <p:nvPr/>
          </p:nvSpPr>
          <p:spPr>
            <a:xfrm>
              <a:off x="1" y="6531650"/>
              <a:ext cx="9144000" cy="35471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lumMod val="75000"/>
                    <a:lumOff val="25000"/>
                  </a:prstClr>
                </a:solidFill>
              </a:endParaRPr>
            </a:p>
          </p:txBody>
        </p:sp>
        <p:pic>
          <p:nvPicPr>
            <p:cNvPr id="9" name="Picture 8" descr="expo_logo.png"/>
            <p:cNvPicPr>
              <a:picLocks noChangeAspect="1"/>
            </p:cNvPicPr>
            <p:nvPr/>
          </p:nvPicPr>
          <p:blipFill>
            <a:blip r:embed="rId2"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11750" y="6531650"/>
              <a:ext cx="423424" cy="327191"/>
            </a:xfrm>
            <a:prstGeom prst="rect">
              <a:avLst/>
            </a:prstGeom>
          </p:spPr>
        </p:pic>
        <p:sp>
          <p:nvSpPr>
            <p:cNvPr id="10" name="TextBox 9"/>
            <p:cNvSpPr txBox="1"/>
            <p:nvPr/>
          </p:nvSpPr>
          <p:spPr>
            <a:xfrm>
              <a:off x="589404" y="6586445"/>
              <a:ext cx="3525520" cy="190770"/>
            </a:xfrm>
            <a:prstGeom prst="rect">
              <a:avLst/>
            </a:prstGeom>
            <a:noFill/>
          </p:spPr>
          <p:txBody>
            <a:bodyPr wrap="square" rtlCol="0">
              <a:spAutoFit/>
            </a:bodyPr>
            <a:lstStyle/>
            <a:p>
              <a:r>
                <a:rPr lang="en-US" sz="900" dirty="0" smtClean="0">
                  <a:solidFill>
                    <a:prstClr val="white"/>
                  </a:solidFill>
                </a:rPr>
                <a:t>© 2013 EXPO Communications | Proprietary &amp; Confidential</a:t>
              </a:r>
            </a:p>
          </p:txBody>
        </p:sp>
      </p:grpSp>
      <p:pic>
        <p:nvPicPr>
          <p:cNvPr id="4" name="Picture 3"/>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487707"/>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pic>
        <p:nvPicPr>
          <p:cNvPr id="11" name="Picture 1"/>
          <p:cNvPicPr>
            <a:picLocks noChangeAspect="1" noChangeArrowheads="1"/>
          </p:cNvPicPr>
          <p:nvPr/>
        </p:nvPicPr>
        <p:blipFill rotWithShape="1">
          <a:blip r:embed="rId5"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bwMode="auto">
          <a:xfrm>
            <a:off x="3851831" y="3014330"/>
            <a:ext cx="2371060" cy="16806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2" name="TextBox 11"/>
          <p:cNvSpPr txBox="1"/>
          <p:nvPr/>
        </p:nvSpPr>
        <p:spPr>
          <a:xfrm>
            <a:off x="376626" y="238683"/>
            <a:ext cx="7783658" cy="323165"/>
          </a:xfrm>
          <a:prstGeom prst="rect">
            <a:avLst/>
          </a:prstGeom>
          <a:noFill/>
        </p:spPr>
        <p:txBody>
          <a:bodyPr wrap="square" rtlCol="0">
            <a:spAutoFit/>
          </a:bodyPr>
          <a:lstStyle/>
          <a:p>
            <a:pPr algn="ctr">
              <a:lnSpc>
                <a:spcPct val="70000"/>
              </a:lnSpc>
            </a:pPr>
            <a:r>
              <a:rPr lang="en-US" sz="2000" b="1" dirty="0" smtClean="0">
                <a:solidFill>
                  <a:srgbClr val="660066"/>
                </a:solidFill>
                <a:latin typeface="Arial Black"/>
                <a:cs typeface="Arial Black"/>
              </a:rPr>
              <a:t>BEST PRACTICES for Retail Publishing</a:t>
            </a:r>
            <a:endParaRPr lang="en-US" sz="2000" b="1" dirty="0">
              <a:solidFill>
                <a:srgbClr val="660066"/>
              </a:solidFill>
              <a:latin typeface="Arial Black"/>
              <a:cs typeface="Arial Black"/>
            </a:endParaRPr>
          </a:p>
        </p:txBody>
      </p:sp>
      <p:sp>
        <p:nvSpPr>
          <p:cNvPr id="13" name="Rectangle 12"/>
          <p:cNvSpPr/>
          <p:nvPr/>
        </p:nvSpPr>
        <p:spPr>
          <a:xfrm>
            <a:off x="555511" y="556904"/>
            <a:ext cx="7255287" cy="323165"/>
          </a:xfrm>
          <a:prstGeom prst="rect">
            <a:avLst/>
          </a:prstGeom>
        </p:spPr>
        <p:txBody>
          <a:bodyPr wrap="none">
            <a:spAutoFit/>
          </a:bodyPr>
          <a:lstStyle/>
          <a:p>
            <a:pPr algn="ctr">
              <a:lnSpc>
                <a:spcPct val="70000"/>
              </a:lnSpc>
            </a:pPr>
            <a:r>
              <a:rPr lang="en-US" sz="2000" b="1" dirty="0" smtClean="0">
                <a:solidFill>
                  <a:schemeClr val="tx1">
                    <a:lumMod val="75000"/>
                    <a:lumOff val="25000"/>
                  </a:schemeClr>
                </a:solidFill>
                <a:latin typeface="Arial Black"/>
                <a:cs typeface="Arial Black"/>
              </a:rPr>
              <a:t>DRIVE ALL DIGITAL TOUCHPOINTS TO PURCHASE</a:t>
            </a:r>
            <a:endParaRPr lang="en-US" sz="2000" b="1" dirty="0">
              <a:solidFill>
                <a:srgbClr val="E68200"/>
              </a:solidFill>
              <a:latin typeface="Arial Black"/>
              <a:cs typeface="Arial Black"/>
            </a:endParaRPr>
          </a:p>
        </p:txBody>
      </p:sp>
      <p:pic>
        <p:nvPicPr>
          <p:cNvPr id="14" name="Picture 4"/>
          <p:cNvPicPr>
            <a:picLocks noChangeAspect="1" noChangeArrowheads="1"/>
          </p:cNvPicPr>
          <p:nvPr/>
        </p:nvPicPr>
        <p:blipFill rotWithShape="1">
          <a:blip r:embed="rId6"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bwMode="auto">
          <a:xfrm>
            <a:off x="4043218" y="4932510"/>
            <a:ext cx="2018977" cy="151939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7"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bwMode="auto">
          <a:xfrm>
            <a:off x="4532313" y="1132366"/>
            <a:ext cx="1904101" cy="17144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6" name="Picture 8"/>
          <p:cNvPicPr>
            <a:picLocks noChangeAspect="1" noChangeArrowheads="1"/>
          </p:cNvPicPr>
          <p:nvPr/>
        </p:nvPicPr>
        <p:blipFill rotWithShape="1">
          <a:blip r:embed="rId8"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r="5280"/>
          <a:stretch/>
        </p:blipFill>
        <p:spPr bwMode="auto">
          <a:xfrm>
            <a:off x="6705600" y="2971800"/>
            <a:ext cx="2239232" cy="22389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cxnSp>
        <p:nvCxnSpPr>
          <p:cNvPr id="17" name="Straight Arrow Connector 16"/>
          <p:cNvCxnSpPr/>
          <p:nvPr/>
        </p:nvCxnSpPr>
        <p:spPr>
          <a:xfrm flipV="1">
            <a:off x="5903915" y="4789967"/>
            <a:ext cx="829339" cy="1318437"/>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6" idx="1"/>
          </p:cNvCxnSpPr>
          <p:nvPr/>
        </p:nvCxnSpPr>
        <p:spPr>
          <a:xfrm>
            <a:off x="5935812" y="4077586"/>
            <a:ext cx="769788" cy="13707"/>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903915" y="2716618"/>
            <a:ext cx="797441" cy="425303"/>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22" descr="https://www.discipleshomemissions.org/wp-content/uploads/2013/03/logo_facebook.png"/>
          <p:cNvPicPr>
            <a:picLocks noChangeAspect="1" noChangeArrowheads="1"/>
          </p:cNvPicPr>
          <p:nvPr/>
        </p:nvPicPr>
        <p:blipFill>
          <a:blip r:embed="rId9"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3748644" y="2833577"/>
            <a:ext cx="519811" cy="51981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1" name="Picture 8"/>
          <p:cNvPicPr>
            <a:picLocks noChangeAspect="1" noChangeArrowheads="1"/>
          </p:cNvPicPr>
          <p:nvPr/>
        </p:nvPicPr>
        <p:blipFill rotWithShape="1">
          <a:blip r:embed="rId8"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l="24559" t="729" r="36078" b="82647"/>
          <a:stretch/>
        </p:blipFill>
        <p:spPr bwMode="auto">
          <a:xfrm>
            <a:off x="4160176" y="962247"/>
            <a:ext cx="1010093" cy="4040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2" name="Rectangle 21"/>
          <p:cNvSpPr/>
          <p:nvPr/>
        </p:nvSpPr>
        <p:spPr>
          <a:xfrm>
            <a:off x="304800" y="1143000"/>
            <a:ext cx="3505200" cy="4278094"/>
          </a:xfrm>
          <a:prstGeom prst="rect">
            <a:avLst/>
          </a:prstGeom>
        </p:spPr>
        <p:txBody>
          <a:bodyPr wrap="square">
            <a:spAutoFit/>
          </a:bodyPr>
          <a:lstStyle/>
          <a:p>
            <a:r>
              <a:rPr lang="en-US" sz="1600" b="1" dirty="0" smtClean="0"/>
              <a:t>Your digital presences captures shoppers throughout the purchase funnel.  Enable all digital touch points with Buy It Now functionality to capture their intent with persuasive content.</a:t>
            </a:r>
          </a:p>
          <a:p>
            <a:endParaRPr lang="en-US" sz="1600" dirty="0"/>
          </a:p>
          <a:p>
            <a:r>
              <a:rPr lang="en-US" sz="1600" dirty="0" smtClean="0"/>
              <a:t>EXPO Provides:</a:t>
            </a:r>
            <a:endParaRPr lang="en-US" sz="1600" dirty="0"/>
          </a:p>
          <a:p>
            <a:pPr marL="285750" indent="-285750">
              <a:buFont typeface="Arial" pitchFamily="34" charset="0"/>
              <a:buChar char="•"/>
            </a:pPr>
            <a:r>
              <a:rPr lang="en-US" sz="1600" dirty="0" smtClean="0"/>
              <a:t>Channel Intelligence </a:t>
            </a:r>
            <a:r>
              <a:rPr lang="en-US" sz="1600" dirty="0"/>
              <a:t>BIN Integration on each video on Facebook, brand </a:t>
            </a:r>
            <a:r>
              <a:rPr lang="en-US" sz="1600" dirty="0" smtClean="0"/>
              <a:t>site, YouTube</a:t>
            </a:r>
            <a:endParaRPr lang="en-US" sz="1600" dirty="0"/>
          </a:p>
          <a:p>
            <a:pPr marL="285750" indent="-285750">
              <a:buFont typeface="Arial" pitchFamily="34" charset="0"/>
              <a:buChar char="•"/>
            </a:pPr>
            <a:r>
              <a:rPr lang="en-US" sz="1600" dirty="0" smtClean="0"/>
              <a:t>Additional </a:t>
            </a:r>
            <a:r>
              <a:rPr lang="en-US" sz="1600" dirty="0"/>
              <a:t>custom links available on </a:t>
            </a:r>
            <a:r>
              <a:rPr lang="en-US" sz="1600" dirty="0" smtClean="0"/>
              <a:t>YouTube </a:t>
            </a:r>
            <a:r>
              <a:rPr lang="en-US" sz="1600" dirty="0"/>
              <a:t>to drive to coupon, brand website, </a:t>
            </a:r>
            <a:r>
              <a:rPr lang="en-US" sz="1600" dirty="0" smtClean="0"/>
              <a:t>other engagement</a:t>
            </a:r>
          </a:p>
          <a:p>
            <a:pPr marL="285750" indent="-285750">
              <a:buFont typeface="Arial" pitchFamily="34" charset="0"/>
              <a:buChar char="•"/>
            </a:pPr>
            <a:r>
              <a:rPr lang="en-US" sz="1600" dirty="0" smtClean="0"/>
              <a:t>Video-by-video </a:t>
            </a:r>
            <a:r>
              <a:rPr lang="en-US" sz="1600" dirty="0"/>
              <a:t>conversion performance reporting (where EXPO player is used)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8" descr="iStock_000007983868Large.jpg"/>
          <p:cNvPicPr>
            <a:picLocks noChangeAspect="1"/>
          </p:cNvPicPr>
          <p:nvPr/>
        </p:nvPicPr>
        <p:blipFill>
          <a:blip r:embed="rId2"/>
          <a:srcRect l="3499" b="751"/>
          <a:stretch>
            <a:fillRect/>
          </a:stretch>
        </p:blipFill>
        <p:spPr bwMode="auto">
          <a:xfrm>
            <a:off x="699491" y="750438"/>
            <a:ext cx="6626754" cy="4885252"/>
          </a:xfrm>
          <a:prstGeom prst="rect">
            <a:avLst/>
          </a:prstGeom>
          <a:noFill/>
          <a:ln w="9525">
            <a:noFill/>
            <a:miter lim="800000"/>
            <a:headEnd/>
            <a:tailEnd/>
          </a:ln>
        </p:spPr>
      </p:pic>
      <p:pic>
        <p:nvPicPr>
          <p:cNvPr id="5" name="Picture 7" descr="circle2.png                                                    00BDA33D&#10;Machintosh HD                  87E65B68:"/>
          <p:cNvPicPr>
            <a:picLocks noChangeAspect="1" noChangeArrowheads="1"/>
          </p:cNvPicPr>
          <p:nvPr/>
        </p:nvPicPr>
        <p:blipFill>
          <a:blip r:embed="rId3"/>
          <a:srcRect/>
          <a:stretch>
            <a:fillRect/>
          </a:stretch>
        </p:blipFill>
        <p:spPr bwMode="auto">
          <a:xfrm>
            <a:off x="5192058" y="0"/>
            <a:ext cx="3951942" cy="2210301"/>
          </a:xfrm>
          <a:prstGeom prst="rect">
            <a:avLst/>
          </a:prstGeom>
          <a:noFill/>
          <a:ln w="9525">
            <a:noFill/>
            <a:miter lim="800000"/>
            <a:headEnd/>
            <a:tailEnd/>
          </a:ln>
        </p:spPr>
      </p:pic>
      <p:sp>
        <p:nvSpPr>
          <p:cNvPr id="6" name="Rectangle 5"/>
          <p:cNvSpPr/>
          <p:nvPr/>
        </p:nvSpPr>
        <p:spPr>
          <a:xfrm>
            <a:off x="5235318" y="654995"/>
            <a:ext cx="4009371" cy="991041"/>
          </a:xfrm>
          <a:prstGeom prst="rect">
            <a:avLst/>
          </a:prstGeom>
        </p:spPr>
        <p:txBody>
          <a:bodyPr wrap="square">
            <a:spAutoFit/>
          </a:bodyPr>
          <a:lstStyle/>
          <a:p>
            <a:pPr algn="ctr">
              <a:lnSpc>
                <a:spcPct val="80000"/>
              </a:lnSpc>
              <a:spcBef>
                <a:spcPct val="50000"/>
              </a:spcBef>
            </a:pPr>
            <a:r>
              <a:rPr lang="en-US" sz="2400" b="1" dirty="0" smtClean="0">
                <a:latin typeface="Arial" charset="0"/>
              </a:rPr>
              <a:t>Addressing your</a:t>
            </a:r>
            <a:br>
              <a:rPr lang="en-US" sz="2400" b="1" dirty="0" smtClean="0">
                <a:latin typeface="Arial" charset="0"/>
              </a:rPr>
            </a:br>
            <a:r>
              <a:rPr lang="en-US" sz="2400" b="1" dirty="0" smtClean="0">
                <a:latin typeface="Arial" charset="0"/>
              </a:rPr>
              <a:t>retail shelf used to</a:t>
            </a:r>
            <a:br>
              <a:rPr lang="en-US" sz="2400" b="1" dirty="0" smtClean="0">
                <a:latin typeface="Arial" charset="0"/>
              </a:rPr>
            </a:br>
            <a:r>
              <a:rPr lang="en-US" sz="2400" b="1" dirty="0" smtClean="0">
                <a:latin typeface="Arial" charset="0"/>
              </a:rPr>
              <a:t> be easier…</a:t>
            </a:r>
            <a:endParaRPr lang="en-US" sz="2400" dirty="0">
              <a:latin typeface="Arial" charset="0"/>
            </a:endParaRPr>
          </a:p>
        </p:txBody>
      </p:sp>
      <p:pic>
        <p:nvPicPr>
          <p:cNvPr id="7" name="Picture 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715" y="6180137"/>
            <a:ext cx="3000375" cy="352425"/>
          </a:xfrm>
          <a:prstGeom prst="rect">
            <a:avLst/>
          </a:prstGeom>
        </p:spPr>
      </p:pic>
      <p:pic>
        <p:nvPicPr>
          <p:cNvPr id="8" name="Picture 7"/>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4013" y="6563701"/>
            <a:ext cx="2604282" cy="262617"/>
          </a:xfrm>
          <a:prstGeom prst="rect">
            <a:avLst/>
          </a:prstGeom>
        </p:spPr>
      </p:pic>
      <p:sp>
        <p:nvSpPr>
          <p:cNvPr id="9" name="Rectangle 8"/>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retail02.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52417" y="1962266"/>
            <a:ext cx="1207025" cy="913141"/>
          </a:xfrm>
          <a:prstGeom prst="rect">
            <a:avLst/>
          </a:prstGeom>
        </p:spPr>
      </p:pic>
      <p:pic>
        <p:nvPicPr>
          <p:cNvPr id="11" name="Picture 10" descr="chart_funnel_line.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18198" y="1714495"/>
            <a:ext cx="7924800" cy="3797300"/>
          </a:xfrm>
          <a:prstGeom prst="rect">
            <a:avLst/>
          </a:prstGeom>
        </p:spPr>
      </p:pic>
      <p:sp>
        <p:nvSpPr>
          <p:cNvPr id="12" name="Oval 11"/>
          <p:cNvSpPr/>
          <p:nvPr/>
        </p:nvSpPr>
        <p:spPr>
          <a:xfrm>
            <a:off x="543772" y="3774865"/>
            <a:ext cx="317305" cy="317305"/>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p:cNvSpPr/>
          <p:nvPr/>
        </p:nvSpPr>
        <p:spPr>
          <a:xfrm>
            <a:off x="4299457" y="5364115"/>
            <a:ext cx="317305" cy="317305"/>
          </a:xfrm>
          <a:prstGeom prst="ellipse">
            <a:avLst/>
          </a:prstGeom>
          <a:solidFill>
            <a:srgbClr val="276BE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3393672" y="1780661"/>
            <a:ext cx="317305" cy="317305"/>
          </a:xfrm>
          <a:prstGeom prst="ellipse">
            <a:avLst/>
          </a:prstGeom>
          <a:solidFill>
            <a:srgbClr val="D1272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451353" y="1780661"/>
            <a:ext cx="317305" cy="317305"/>
          </a:xfrm>
          <a:prstGeom prst="ellipse">
            <a:avLst/>
          </a:prstGeom>
          <a:solidFill>
            <a:srgbClr val="F1BE2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1BE2A"/>
              </a:solidFill>
            </a:endParaRPr>
          </a:p>
        </p:txBody>
      </p:sp>
      <p:sp>
        <p:nvSpPr>
          <p:cNvPr id="17" name="Oval 16"/>
          <p:cNvSpPr/>
          <p:nvPr/>
        </p:nvSpPr>
        <p:spPr>
          <a:xfrm>
            <a:off x="5884574" y="3715325"/>
            <a:ext cx="317305" cy="317305"/>
          </a:xfrm>
          <a:prstGeom prst="ellipse">
            <a:avLst/>
          </a:prstGeom>
          <a:solidFill>
            <a:srgbClr val="26A33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8442998" y="3774865"/>
            <a:ext cx="317305" cy="317305"/>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333520" y="4046255"/>
            <a:ext cx="838841"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Need</a:t>
            </a:r>
            <a:endParaRPr lang="en-US" dirty="0">
              <a:solidFill>
                <a:schemeClr val="tx1">
                  <a:lumMod val="75000"/>
                  <a:lumOff val="25000"/>
                </a:schemeClr>
              </a:solidFill>
              <a:latin typeface="Arial Black"/>
              <a:cs typeface="Arial Black"/>
            </a:endParaRPr>
          </a:p>
        </p:txBody>
      </p:sp>
      <p:sp>
        <p:nvSpPr>
          <p:cNvPr id="20" name="TextBox 19"/>
          <p:cNvSpPr txBox="1"/>
          <p:nvPr/>
        </p:nvSpPr>
        <p:spPr>
          <a:xfrm>
            <a:off x="7693838" y="4046255"/>
            <a:ext cx="1364639"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Purchase</a:t>
            </a:r>
            <a:endParaRPr lang="en-US" dirty="0">
              <a:solidFill>
                <a:schemeClr val="tx1">
                  <a:lumMod val="75000"/>
                  <a:lumOff val="25000"/>
                </a:schemeClr>
              </a:solidFill>
              <a:latin typeface="Arial Black"/>
              <a:cs typeface="Arial Black"/>
            </a:endParaRPr>
          </a:p>
        </p:txBody>
      </p:sp>
      <p:sp>
        <p:nvSpPr>
          <p:cNvPr id="21" name="TextBox 20"/>
          <p:cNvSpPr txBox="1"/>
          <p:nvPr/>
        </p:nvSpPr>
        <p:spPr>
          <a:xfrm>
            <a:off x="4921701" y="1431966"/>
            <a:ext cx="1018227"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Mobile</a:t>
            </a:r>
            <a:endParaRPr lang="en-US" dirty="0">
              <a:solidFill>
                <a:schemeClr val="tx1">
                  <a:lumMod val="75000"/>
                  <a:lumOff val="25000"/>
                </a:schemeClr>
              </a:solidFill>
              <a:latin typeface="Arial Black"/>
              <a:cs typeface="Arial Black"/>
            </a:endParaRPr>
          </a:p>
        </p:txBody>
      </p:sp>
      <p:sp>
        <p:nvSpPr>
          <p:cNvPr id="22" name="TextBox 21"/>
          <p:cNvSpPr txBox="1"/>
          <p:nvPr/>
        </p:nvSpPr>
        <p:spPr>
          <a:xfrm>
            <a:off x="3242543" y="1426851"/>
            <a:ext cx="1069674"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Search</a:t>
            </a:r>
            <a:endParaRPr lang="en-US" dirty="0">
              <a:solidFill>
                <a:schemeClr val="tx1">
                  <a:lumMod val="75000"/>
                  <a:lumOff val="25000"/>
                </a:schemeClr>
              </a:solidFill>
              <a:latin typeface="Arial Black"/>
              <a:cs typeface="Arial Black"/>
            </a:endParaRPr>
          </a:p>
        </p:txBody>
      </p:sp>
      <p:sp>
        <p:nvSpPr>
          <p:cNvPr id="23" name="TextBox 22"/>
          <p:cNvSpPr txBox="1"/>
          <p:nvPr/>
        </p:nvSpPr>
        <p:spPr>
          <a:xfrm>
            <a:off x="4159251" y="5616290"/>
            <a:ext cx="1509473"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Brand Site</a:t>
            </a:r>
            <a:endParaRPr lang="en-US" dirty="0">
              <a:solidFill>
                <a:schemeClr val="tx1">
                  <a:lumMod val="75000"/>
                  <a:lumOff val="25000"/>
                </a:schemeClr>
              </a:solidFill>
              <a:latin typeface="Arial Black"/>
              <a:cs typeface="Arial Black"/>
            </a:endParaRPr>
          </a:p>
        </p:txBody>
      </p:sp>
      <p:sp>
        <p:nvSpPr>
          <p:cNvPr id="24" name="TextBox 23"/>
          <p:cNvSpPr txBox="1"/>
          <p:nvPr/>
        </p:nvSpPr>
        <p:spPr>
          <a:xfrm>
            <a:off x="5426467" y="3979693"/>
            <a:ext cx="966994"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Social</a:t>
            </a:r>
            <a:endParaRPr lang="en-US" dirty="0">
              <a:solidFill>
                <a:schemeClr val="tx1">
                  <a:lumMod val="75000"/>
                  <a:lumOff val="25000"/>
                </a:schemeClr>
              </a:solidFill>
              <a:latin typeface="Arial Black"/>
              <a:cs typeface="Arial Black"/>
            </a:endParaRPr>
          </a:p>
        </p:txBody>
      </p:sp>
      <p:sp>
        <p:nvSpPr>
          <p:cNvPr id="25" name="Oval 24"/>
          <p:cNvSpPr/>
          <p:nvPr/>
        </p:nvSpPr>
        <p:spPr>
          <a:xfrm>
            <a:off x="2403805" y="3761240"/>
            <a:ext cx="317305" cy="317305"/>
          </a:xfrm>
          <a:prstGeom prst="ellipse">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E68200"/>
              </a:solidFill>
            </a:endParaRPr>
          </a:p>
        </p:txBody>
      </p:sp>
      <p:sp>
        <p:nvSpPr>
          <p:cNvPr id="26" name="TextBox 25"/>
          <p:cNvSpPr txBox="1"/>
          <p:nvPr/>
        </p:nvSpPr>
        <p:spPr>
          <a:xfrm>
            <a:off x="2193553" y="4032630"/>
            <a:ext cx="531002"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Ad</a:t>
            </a:r>
            <a:endParaRPr lang="en-US" dirty="0">
              <a:solidFill>
                <a:schemeClr val="tx1">
                  <a:lumMod val="75000"/>
                  <a:lumOff val="25000"/>
                </a:schemeClr>
              </a:solidFill>
              <a:latin typeface="Arial Black"/>
              <a:cs typeface="Arial Black"/>
            </a:endParaRPr>
          </a:p>
        </p:txBody>
      </p:sp>
      <p:sp>
        <p:nvSpPr>
          <p:cNvPr id="27" name="Oval 26"/>
          <p:cNvSpPr/>
          <p:nvPr/>
        </p:nvSpPr>
        <p:spPr>
          <a:xfrm>
            <a:off x="7175307" y="3774865"/>
            <a:ext cx="317305" cy="317305"/>
          </a:xfrm>
          <a:prstGeom prst="ellipse">
            <a:avLst/>
          </a:prstGeom>
          <a:solidFill>
            <a:srgbClr val="3FCA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p:cNvSpPr txBox="1"/>
          <p:nvPr/>
        </p:nvSpPr>
        <p:spPr>
          <a:xfrm>
            <a:off x="7005489" y="3379068"/>
            <a:ext cx="922586"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Retail</a:t>
            </a:r>
            <a:endParaRPr lang="en-US" dirty="0">
              <a:solidFill>
                <a:schemeClr val="tx1">
                  <a:lumMod val="75000"/>
                  <a:lumOff val="25000"/>
                </a:schemeClr>
              </a:solidFill>
              <a:latin typeface="Arial Black"/>
              <a:cs typeface="Arial Black"/>
            </a:endParaRPr>
          </a:p>
        </p:txBody>
      </p:sp>
      <p:pic>
        <p:nvPicPr>
          <p:cNvPr id="29" name="Picture 28" descr="search.pn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050064" y="1093001"/>
            <a:ext cx="1207025" cy="913141"/>
          </a:xfrm>
          <a:prstGeom prst="rect">
            <a:avLst/>
          </a:prstGeom>
        </p:spPr>
      </p:pic>
      <p:pic>
        <p:nvPicPr>
          <p:cNvPr id="30" name="Picture 29" descr="brand.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913465" y="5175048"/>
            <a:ext cx="1207025" cy="913141"/>
          </a:xfrm>
          <a:prstGeom prst="rect">
            <a:avLst/>
          </a:prstGeom>
        </p:spPr>
      </p:pic>
      <p:pic>
        <p:nvPicPr>
          <p:cNvPr id="31" name="Picture 30" descr="video.pn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993537" y="1192984"/>
            <a:ext cx="713719" cy="1259505"/>
          </a:xfrm>
          <a:prstGeom prst="rect">
            <a:avLst/>
          </a:prstGeom>
        </p:spPr>
      </p:pic>
      <p:pic>
        <p:nvPicPr>
          <p:cNvPr id="32" name="Picture 31" descr="social.png"/>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499234" y="4333145"/>
            <a:ext cx="1207025" cy="913141"/>
          </a:xfrm>
          <a:prstGeom prst="rect">
            <a:avLst/>
          </a:prstGeom>
        </p:spPr>
      </p:pic>
      <p:pic>
        <p:nvPicPr>
          <p:cNvPr id="33" name="Picture 32" descr="retail01.png"/>
          <p:cNvPicPr>
            <a:picLocks noChangeAspect="1"/>
          </p:cNvPicPr>
          <p:nvPr/>
        </p:nvPicPr>
        <p:blipFill>
          <a:blip r:embed="rId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032868" y="2474076"/>
            <a:ext cx="1207025" cy="913141"/>
          </a:xfrm>
          <a:prstGeom prst="rect">
            <a:avLst/>
          </a:prstGeom>
        </p:spPr>
      </p:pic>
      <p:grpSp>
        <p:nvGrpSpPr>
          <p:cNvPr id="3" name="Group 33"/>
          <p:cNvGrpSpPr/>
          <p:nvPr/>
        </p:nvGrpSpPr>
        <p:grpSpPr>
          <a:xfrm>
            <a:off x="1533303" y="2782819"/>
            <a:ext cx="1207025" cy="913141"/>
            <a:chOff x="1105111" y="4602509"/>
            <a:chExt cx="1207025" cy="913141"/>
          </a:xfrm>
        </p:grpSpPr>
        <p:pic>
          <p:nvPicPr>
            <p:cNvPr id="35" name="Picture 34" descr="ad.png"/>
            <p:cNvPicPr>
              <a:picLocks noChangeAspect="1"/>
            </p:cNvPicPr>
            <p:nvPr/>
          </p:nvPicPr>
          <p:blipFill>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05111" y="4602509"/>
              <a:ext cx="1207025" cy="913141"/>
            </a:xfrm>
            <a:prstGeom prst="rect">
              <a:avLst/>
            </a:prstGeom>
          </p:spPr>
        </p:pic>
        <p:pic>
          <p:nvPicPr>
            <p:cNvPr id="36" name="Picture 10">
              <a:hlinkClick r:id="rId11"/>
            </p:cNvPr>
            <p:cNvPicPr>
              <a:picLocks noChangeAspect="1" noChangeArrowheads="1"/>
            </p:cNvPicPr>
            <p:nvPr/>
          </p:nvPicPr>
          <p:blipFill rotWithShape="1">
            <a:blip r:embed="rId1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151246" y="4712776"/>
              <a:ext cx="1123897" cy="768308"/>
            </a:xfrm>
            <a:prstGeom prst="rect">
              <a:avLst/>
            </a:prstGeom>
            <a:noFill/>
            <a:ln>
              <a:noFill/>
            </a:ln>
          </p:spPr>
        </p:pic>
      </p:grpSp>
      <p:pic>
        <p:nvPicPr>
          <p:cNvPr id="37" name="Picture 2" descr="http://v1.zeromomentoftruth.com/images/zmot_logo.png"/>
          <p:cNvPicPr>
            <a:picLocks noChangeAspect="1" noChangeArrowheads="1"/>
          </p:cNvPicPr>
          <p:nvPr/>
        </p:nvPicPr>
        <p:blipFill>
          <a:blip r:embed="rId13"/>
          <a:srcRect/>
          <a:stretch>
            <a:fillRect/>
          </a:stretch>
        </p:blipFill>
        <p:spPr bwMode="auto">
          <a:xfrm>
            <a:off x="6889530" y="390235"/>
            <a:ext cx="1876097" cy="696546"/>
          </a:xfrm>
          <a:prstGeom prst="rect">
            <a:avLst/>
          </a:prstGeom>
          <a:noFill/>
        </p:spPr>
      </p:pic>
      <p:pic>
        <p:nvPicPr>
          <p:cNvPr id="38" name="Picture 37"/>
          <p:cNvPicPr>
            <a:picLocks noChangeAspect="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864" y="6133302"/>
            <a:ext cx="3000375" cy="352425"/>
          </a:xfrm>
          <a:prstGeom prst="rect">
            <a:avLst/>
          </a:prstGeom>
        </p:spPr>
      </p:pic>
      <p:pic>
        <p:nvPicPr>
          <p:cNvPr id="39" name="Picture 38"/>
          <p:cNvPicPr>
            <a:picLocks noChangeAspect="1"/>
          </p:cNvPicPr>
          <p:nvPr/>
        </p:nvPicPr>
        <p: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715" y="6532560"/>
            <a:ext cx="2604282" cy="262617"/>
          </a:xfrm>
          <a:prstGeom prst="rect">
            <a:avLst/>
          </a:prstGeom>
        </p:spPr>
      </p:pic>
      <p:sp>
        <p:nvSpPr>
          <p:cNvPr id="34" name="Rectangle 33"/>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472865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ppt_w</p:attrName>
                                        </p:attrNameLst>
                                      </p:cBhvr>
                                      <p:tavLst>
                                        <p:tav tm="0" fmla="#ppt_w*sin(2.5*pi*$)">
                                          <p:val>
                                            <p:fltVal val="0"/>
                                          </p:val>
                                        </p:tav>
                                        <p:tav tm="100000">
                                          <p:val>
                                            <p:fltVal val="1"/>
                                          </p:val>
                                        </p:tav>
                                      </p:tavLst>
                                    </p:anim>
                                    <p:anim calcmode="lin" valueType="num">
                                      <p:cBhvr>
                                        <p:cTn id="17" dur="2000" fill="hold"/>
                                        <p:tgtEl>
                                          <p:spTgt spid="15"/>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4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45"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anim calcmode="lin" valueType="num">
                                      <p:cBhvr>
                                        <p:cTn id="40" dur="2000" fill="hold"/>
                                        <p:tgtEl>
                                          <p:spTgt spid="17"/>
                                        </p:tgtEl>
                                        <p:attrNameLst>
                                          <p:attrName>ppt_w</p:attrName>
                                        </p:attrNameLst>
                                      </p:cBhvr>
                                      <p:tavLst>
                                        <p:tav tm="0" fmla="#ppt_w*sin(2.5*pi*$)">
                                          <p:val>
                                            <p:fltVal val="0"/>
                                          </p:val>
                                        </p:tav>
                                        <p:tav tm="100000">
                                          <p:val>
                                            <p:fltVal val="1"/>
                                          </p:val>
                                        </p:tav>
                                      </p:tavLst>
                                    </p:anim>
                                    <p:anim calcmode="lin" valueType="num">
                                      <p:cBhvr>
                                        <p:cTn id="41" dur="2000" fill="hold"/>
                                        <p:tgtEl>
                                          <p:spTgt spid="17"/>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45"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9"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9"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par>
                                <p:cTn id="67" presetID="9"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par>
                                <p:cTn id="70" presetID="9"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500"/>
                                        <p:tgtEl>
                                          <p:spTgt spid="8"/>
                                        </p:tgtEl>
                                      </p:cBhvr>
                                    </p:animEffect>
                                  </p:childTnLst>
                                </p:cTn>
                              </p:par>
                              <p:par>
                                <p:cTn id="73" presetID="9"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dissolv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1" grpId="0"/>
      <p:bldP spid="22" grpId="0"/>
      <p:bldP spid="23" grpId="0"/>
      <p:bldP spid="24" grpId="0"/>
      <p:bldP spid="25" grpId="0" animBg="1"/>
      <p:bldP spid="26" grpId="0"/>
      <p:bldP spid="27" grpId="0" animBg="1"/>
      <p:bldP spid="2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farm2.staticflickr.com/1351/566394520_9e9b6d4f93_b.jpg"/>
          <p:cNvPicPr>
            <a:picLocks noChangeAspect="1" noChangeArrowheads="1"/>
          </p:cNvPicPr>
          <p:nvPr/>
        </p:nvPicPr>
        <p:blipFill>
          <a:blip r:embed="rId2"/>
          <a:srcRect r="11329"/>
          <a:stretch>
            <a:fillRect/>
          </a:stretch>
        </p:blipFill>
        <p:spPr bwMode="auto">
          <a:xfrm>
            <a:off x="756767" y="106939"/>
            <a:ext cx="7863984" cy="5897988"/>
          </a:xfrm>
          <a:prstGeom prst="rect">
            <a:avLst/>
          </a:prstGeom>
          <a:noFill/>
        </p:spPr>
      </p:pic>
      <p:pic>
        <p:nvPicPr>
          <p:cNvPr id="5" name="Picture 8" descr="circle2.png                                                    00BDA33D&#10;Machintosh HD                  87E65B68:"/>
          <p:cNvPicPr>
            <a:picLocks noChangeAspect="1" noChangeArrowheads="1"/>
          </p:cNvPicPr>
          <p:nvPr/>
        </p:nvPicPr>
        <p:blipFill>
          <a:blip r:embed="rId3"/>
          <a:srcRect/>
          <a:stretch>
            <a:fillRect/>
          </a:stretch>
        </p:blipFill>
        <p:spPr bwMode="auto">
          <a:xfrm>
            <a:off x="2555066" y="1818222"/>
            <a:ext cx="4042141" cy="2385009"/>
          </a:xfrm>
          <a:prstGeom prst="rect">
            <a:avLst/>
          </a:prstGeom>
          <a:noFill/>
          <a:ln w="9525">
            <a:noFill/>
            <a:miter lim="800000"/>
            <a:headEnd/>
            <a:tailEnd/>
          </a:ln>
        </p:spPr>
      </p:pic>
      <p:sp>
        <p:nvSpPr>
          <p:cNvPr id="6" name="Rectangle 5"/>
          <p:cNvSpPr/>
          <p:nvPr/>
        </p:nvSpPr>
        <p:spPr>
          <a:xfrm>
            <a:off x="3408216" y="2314843"/>
            <a:ext cx="2453966" cy="766364"/>
          </a:xfrm>
          <a:prstGeom prst="rect">
            <a:avLst/>
          </a:prstGeom>
        </p:spPr>
        <p:txBody>
          <a:bodyPr wrap="square">
            <a:spAutoFit/>
          </a:bodyPr>
          <a:lstStyle/>
          <a:p>
            <a:pPr algn="ctr">
              <a:lnSpc>
                <a:spcPct val="80000"/>
              </a:lnSpc>
              <a:spcBef>
                <a:spcPct val="50000"/>
              </a:spcBef>
            </a:pPr>
            <a:r>
              <a:rPr lang="en-US" b="1" dirty="0" smtClean="0">
                <a:solidFill>
                  <a:srgbClr val="000000"/>
                </a:solidFill>
                <a:latin typeface="Arial" charset="0"/>
              </a:rPr>
              <a:t>1 in 4 consumers post about you or to you</a:t>
            </a:r>
          </a:p>
        </p:txBody>
      </p:sp>
      <p:pic>
        <p:nvPicPr>
          <p:cNvPr id="7" name="Picture 2" descr="http://www.ogilvy.com/~/media/About/Network/Images/OgilvyAction_logo.ashx"/>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25931" b="18896"/>
          <a:stretch/>
        </p:blipFill>
        <p:spPr bwMode="auto">
          <a:xfrm>
            <a:off x="3857732" y="3125512"/>
            <a:ext cx="1635309" cy="50386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7"/>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444" y="6108303"/>
            <a:ext cx="3000375" cy="352425"/>
          </a:xfrm>
          <a:prstGeom prst="rect">
            <a:avLst/>
          </a:prstGeom>
        </p:spPr>
      </p:pic>
      <p:pic>
        <p:nvPicPr>
          <p:cNvPr id="9" name="Picture 8"/>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715" y="6532560"/>
            <a:ext cx="2604282" cy="262617"/>
          </a:xfrm>
          <a:prstGeom prst="rect">
            <a:avLst/>
          </a:prstGeom>
        </p:spPr>
      </p:pic>
      <p:sp>
        <p:nvSpPr>
          <p:cNvPr id="10" name="Rectangle 9"/>
          <p:cNvSpPr/>
          <p:nvPr/>
        </p:nvSpPr>
        <p:spPr>
          <a:xfrm>
            <a:off x="3857732" y="6487707"/>
            <a:ext cx="51708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Confidential</a:t>
            </a:r>
            <a:endParaRPr lang="en-US" sz="1200" dirty="0">
              <a:solidFill>
                <a:schemeClr val="tx1">
                  <a:lumMod val="65000"/>
                  <a:lumOff val="3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ight Arrow 4"/>
          <p:cNvSpPr/>
          <p:nvPr/>
        </p:nvSpPr>
        <p:spPr>
          <a:xfrm>
            <a:off x="2" y="2353708"/>
            <a:ext cx="2041070" cy="1431482"/>
          </a:xfrm>
          <a:prstGeom prst="rightArrow">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kern="1200"/>
          </a:p>
        </p:txBody>
      </p:sp>
      <p:sp>
        <p:nvSpPr>
          <p:cNvPr id="7" name="Right Arrow 6"/>
          <p:cNvSpPr/>
          <p:nvPr/>
        </p:nvSpPr>
        <p:spPr>
          <a:xfrm>
            <a:off x="531576" y="3221849"/>
            <a:ext cx="2041070" cy="1431482"/>
          </a:xfrm>
          <a:prstGeom prst="rightArrow">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kern="1200"/>
          </a:p>
        </p:txBody>
      </p:sp>
      <p:pic>
        <p:nvPicPr>
          <p:cNvPr id="6" name="Picture 4" descr="http://images.wikia.com/moshimonsters/images/4/44/Facebook_Logo.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6138" y="3567346"/>
            <a:ext cx="1864778" cy="70151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8" name="Right Arrow 7"/>
          <p:cNvSpPr/>
          <p:nvPr/>
        </p:nvSpPr>
        <p:spPr>
          <a:xfrm>
            <a:off x="2" y="4091642"/>
            <a:ext cx="2041070" cy="1431482"/>
          </a:xfrm>
          <a:prstGeom prst="rightArrow">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US" kern="1200"/>
          </a:p>
        </p:txBody>
      </p:sp>
      <p:pic>
        <p:nvPicPr>
          <p:cNvPr id="9" name="Picture 8" descr="expo_logo.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5113" y="2612564"/>
            <a:ext cx="1208078" cy="933513"/>
          </a:xfrm>
          <a:prstGeom prst="rect">
            <a:avLst/>
          </a:prstGeom>
        </p:spPr>
      </p:pic>
      <p:pic>
        <p:nvPicPr>
          <p:cNvPr id="10" name="Picture 2" descr="http://www.southernsavers.com/wp-content/uploads/2012/11/Sears-Logo.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59638" y="4606518"/>
            <a:ext cx="1071207" cy="3399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2" name="Rectangle 11"/>
          <p:cNvSpPr/>
          <p:nvPr/>
        </p:nvSpPr>
        <p:spPr>
          <a:xfrm>
            <a:off x="2567325" y="615976"/>
            <a:ext cx="4313901" cy="369332"/>
          </a:xfrm>
          <a:prstGeom prst="rect">
            <a:avLst/>
          </a:prstGeom>
        </p:spPr>
        <p:txBody>
          <a:bodyPr wrap="square">
            <a:spAutoFit/>
          </a:bodyPr>
          <a:lstStyle/>
          <a:p>
            <a:pPr algn="ctr">
              <a:lnSpc>
                <a:spcPct val="70000"/>
              </a:lnSpc>
            </a:pPr>
            <a:r>
              <a:rPr lang="en-US" sz="2000" b="1" dirty="0" smtClean="0">
                <a:solidFill>
                  <a:schemeClr val="tx1">
                    <a:lumMod val="75000"/>
                    <a:lumOff val="25000"/>
                  </a:schemeClr>
                </a:solidFill>
                <a:latin typeface="Arial Black"/>
                <a:cs typeface="Arial Black"/>
              </a:rPr>
              <a:t>…WHEREVER </a:t>
            </a:r>
            <a:r>
              <a:rPr lang="en-US" sz="2400" b="1" dirty="0">
                <a:solidFill>
                  <a:schemeClr val="tx1">
                    <a:lumMod val="75000"/>
                    <a:lumOff val="25000"/>
                  </a:schemeClr>
                </a:solidFill>
                <a:latin typeface="Arial Black"/>
                <a:cs typeface="Arial Black"/>
              </a:rPr>
              <a:t>THEY</a:t>
            </a:r>
            <a:r>
              <a:rPr lang="en-US" sz="2000" b="1" dirty="0">
                <a:solidFill>
                  <a:schemeClr val="tx1">
                    <a:lumMod val="75000"/>
                    <a:lumOff val="25000"/>
                  </a:schemeClr>
                </a:solidFill>
                <a:latin typeface="Arial Black"/>
                <a:cs typeface="Arial Black"/>
              </a:rPr>
              <a:t> </a:t>
            </a:r>
            <a:r>
              <a:rPr lang="en-US" sz="2000" b="1" dirty="0" smtClean="0">
                <a:solidFill>
                  <a:schemeClr val="tx1">
                    <a:lumMod val="75000"/>
                    <a:lumOff val="25000"/>
                  </a:schemeClr>
                </a:solidFill>
                <a:latin typeface="Arial Black"/>
                <a:cs typeface="Arial Black"/>
              </a:rPr>
              <a:t>ARE</a:t>
            </a:r>
            <a:r>
              <a:rPr lang="en-US" sz="2400" b="1" dirty="0">
                <a:solidFill>
                  <a:schemeClr val="tx1">
                    <a:lumMod val="75000"/>
                    <a:lumOff val="25000"/>
                  </a:schemeClr>
                </a:solidFill>
                <a:latin typeface="Arial Black"/>
                <a:cs typeface="Arial Black"/>
              </a:rPr>
              <a:t>.</a:t>
            </a:r>
            <a:endParaRPr lang="en-US" sz="2400" b="1" dirty="0">
              <a:solidFill>
                <a:srgbClr val="E68200"/>
              </a:solidFill>
              <a:latin typeface="Arial Black"/>
              <a:cs typeface="Arial Black"/>
            </a:endParaRPr>
          </a:p>
        </p:txBody>
      </p:sp>
      <p:pic>
        <p:nvPicPr>
          <p:cNvPr id="14" name="Picture 13" descr="slide08_macbook.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30845" y="1105490"/>
            <a:ext cx="4902200" cy="2679700"/>
          </a:xfrm>
          <a:prstGeom prst="rect">
            <a:avLst/>
          </a:prstGeom>
        </p:spPr>
      </p:pic>
      <p:pic>
        <p:nvPicPr>
          <p:cNvPr id="13" name="Picture 12" descr="iphone5_D.png"/>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20498382">
            <a:off x="3492750" y="3254898"/>
            <a:ext cx="1003300" cy="2400300"/>
          </a:xfrm>
          <a:prstGeom prst="rect">
            <a:avLst/>
          </a:prstGeom>
        </p:spPr>
      </p:pic>
      <p:pic>
        <p:nvPicPr>
          <p:cNvPr id="15" name="Picture 14" descr="thumbs02.png"/>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605068" y="841244"/>
            <a:ext cx="1536700" cy="1536700"/>
          </a:xfrm>
          <a:prstGeom prst="rect">
            <a:avLst/>
          </a:prstGeom>
        </p:spPr>
      </p:pic>
      <p:pic>
        <p:nvPicPr>
          <p:cNvPr id="16" name="Picture 15" descr="thumbs04.png"/>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874000" y="2678617"/>
            <a:ext cx="1270000" cy="1270000"/>
          </a:xfrm>
          <a:prstGeom prst="rect">
            <a:avLst/>
          </a:prstGeom>
        </p:spPr>
      </p:pic>
      <p:pic>
        <p:nvPicPr>
          <p:cNvPr id="17" name="Picture 16" descr="thumbs14.png"/>
          <p:cNvPicPr>
            <a:picLocks noChangeAspect="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81226" y="2101344"/>
            <a:ext cx="1154545" cy="1154545"/>
          </a:xfrm>
          <a:prstGeom prst="rect">
            <a:avLst/>
          </a:prstGeom>
        </p:spPr>
      </p:pic>
      <p:pic>
        <p:nvPicPr>
          <p:cNvPr id="19" name="Picture 18" descr="thumbs15.png"/>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879854" y="1303476"/>
            <a:ext cx="788569" cy="788569"/>
          </a:xfrm>
          <a:prstGeom prst="rect">
            <a:avLst/>
          </a:prstGeom>
        </p:spPr>
      </p:pic>
      <p:pic>
        <p:nvPicPr>
          <p:cNvPr id="20" name="Picture 19" descr="thumbs06.png"/>
          <p:cNvPicPr>
            <a:picLocks noChangeAspect="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81288" y="1847854"/>
            <a:ext cx="788569" cy="788569"/>
          </a:xfrm>
          <a:prstGeom prst="rect">
            <a:avLst/>
          </a:prstGeom>
        </p:spPr>
      </p:pic>
      <p:pic>
        <p:nvPicPr>
          <p:cNvPr id="21" name="Picture 20" descr="thumbs11.png"/>
          <p:cNvPicPr>
            <a:picLocks noChangeAspect="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62778" y="2782320"/>
            <a:ext cx="867426" cy="867426"/>
          </a:xfrm>
          <a:prstGeom prst="rect">
            <a:avLst/>
          </a:prstGeom>
        </p:spPr>
      </p:pic>
      <p:pic>
        <p:nvPicPr>
          <p:cNvPr id="22" name="Picture 21" descr="thumbs12.png"/>
          <p:cNvPicPr>
            <a:picLocks noChangeAspect="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45065" y="3657557"/>
            <a:ext cx="1049586" cy="1049586"/>
          </a:xfrm>
          <a:prstGeom prst="rect">
            <a:avLst/>
          </a:prstGeom>
        </p:spPr>
      </p:pic>
      <p:pic>
        <p:nvPicPr>
          <p:cNvPr id="23" name="Picture 22" descr="thumbs09.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66696" y="2607646"/>
            <a:ext cx="445127" cy="445127"/>
          </a:xfrm>
          <a:prstGeom prst="rect">
            <a:avLst/>
          </a:prstGeom>
        </p:spPr>
      </p:pic>
      <p:pic>
        <p:nvPicPr>
          <p:cNvPr id="24" name="Picture 23" descr="thumbs03.png"/>
          <p:cNvPicPr>
            <a:picLocks noChangeAspect="1"/>
          </p:cNvPicPr>
          <p:nvPr/>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81226" y="985308"/>
            <a:ext cx="538604" cy="538604"/>
          </a:xfrm>
          <a:prstGeom prst="rect">
            <a:avLst/>
          </a:prstGeom>
        </p:spPr>
      </p:pic>
      <p:pic>
        <p:nvPicPr>
          <p:cNvPr id="25" name="Picture 24"/>
          <p:cNvPicPr>
            <a:picLocks noChangeAspect="1"/>
          </p:cNvPicPr>
          <p:nvPr/>
        </p:nvPicPr>
        <p:blipFill>
          <a:blip r:embed="rId1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833" y="6063999"/>
            <a:ext cx="3000375" cy="352425"/>
          </a:xfrm>
          <a:prstGeom prst="rect">
            <a:avLst/>
          </a:prstGeom>
        </p:spPr>
      </p:pic>
      <p:sp>
        <p:nvSpPr>
          <p:cNvPr id="26" name="Rectangle 2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pic>
        <p:nvPicPr>
          <p:cNvPr id="27" name="Picture 26"/>
          <p:cNvPicPr>
            <a:picLocks noChangeAspect="1"/>
          </p:cNvPicPr>
          <p:nvPr/>
        </p:nvPicPr>
        <p:blipFill>
          <a:blip r:embed="rId1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28" name="TextBox 27"/>
          <p:cNvSpPr txBox="1"/>
          <p:nvPr/>
        </p:nvSpPr>
        <p:spPr>
          <a:xfrm>
            <a:off x="536968" y="238684"/>
            <a:ext cx="7783658" cy="369332"/>
          </a:xfrm>
          <a:prstGeom prst="rect">
            <a:avLst/>
          </a:prstGeom>
          <a:noFill/>
        </p:spPr>
        <p:txBody>
          <a:bodyPr wrap="square" rtlCol="0">
            <a:spAutoFit/>
          </a:bodyPr>
          <a:lstStyle/>
          <a:p>
            <a:pPr algn="ctr">
              <a:lnSpc>
                <a:spcPct val="70000"/>
              </a:lnSpc>
            </a:pPr>
            <a:r>
              <a:rPr lang="en-US" sz="2400" b="1" dirty="0" smtClean="0">
                <a:solidFill>
                  <a:srgbClr val="3FCAFF"/>
                </a:solidFill>
                <a:latin typeface="Arial Black"/>
                <a:cs typeface="Arial Black"/>
              </a:rPr>
              <a:t>CAPTURING VALUABLE </a:t>
            </a:r>
            <a:r>
              <a:rPr lang="en-US" sz="2400" b="1" dirty="0">
                <a:solidFill>
                  <a:srgbClr val="3FCAFF"/>
                </a:solidFill>
                <a:latin typeface="Arial Black"/>
                <a:cs typeface="Arial Black"/>
              </a:rPr>
              <a:t>CONTENT</a:t>
            </a:r>
            <a:endParaRPr lang="en-US" sz="2400" b="1" dirty="0">
              <a:solidFill>
                <a:srgbClr val="E68200"/>
              </a:solidFill>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0-#ppt_w/2"/>
                                          </p:val>
                                        </p:tav>
                                        <p:tav tm="100000">
                                          <p:val>
                                            <p:strVal val="#ppt_x"/>
                                          </p:val>
                                        </p:tav>
                                      </p:tavLst>
                                    </p:anim>
                                    <p:anim calcmode="lin" valueType="num">
                                      <p:cBhvr additive="base">
                                        <p:cTn id="13" dur="3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 fill="hold"/>
                                        <p:tgtEl>
                                          <p:spTgt spid="8"/>
                                        </p:tgtEl>
                                        <p:attrNameLst>
                                          <p:attrName>ppt_x</p:attrName>
                                        </p:attrNameLst>
                                      </p:cBhvr>
                                      <p:tavLst>
                                        <p:tav tm="0">
                                          <p:val>
                                            <p:strVal val="0-#ppt_w/2"/>
                                          </p:val>
                                        </p:tav>
                                        <p:tav tm="100000">
                                          <p:val>
                                            <p:strVal val="#ppt_x"/>
                                          </p:val>
                                        </p:tav>
                                      </p:tavLst>
                                    </p:anim>
                                    <p:anim calcmode="lin" valueType="num">
                                      <p:cBhvr additive="base">
                                        <p:cTn id="18" dur="3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300" fill="hold"/>
                                        <p:tgtEl>
                                          <p:spTgt spid="15"/>
                                        </p:tgtEl>
                                        <p:attrNameLst>
                                          <p:attrName>ppt_x</p:attrName>
                                        </p:attrNameLst>
                                      </p:cBhvr>
                                      <p:tavLst>
                                        <p:tav tm="0">
                                          <p:val>
                                            <p:strVal val="0-#ppt_w/2"/>
                                          </p:val>
                                        </p:tav>
                                        <p:tav tm="100000">
                                          <p:val>
                                            <p:strVal val="#ppt_x"/>
                                          </p:val>
                                        </p:tav>
                                      </p:tavLst>
                                    </p:anim>
                                    <p:anim calcmode="lin" valueType="num">
                                      <p:cBhvr additive="base">
                                        <p:cTn id="31" dur="3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300" fill="hold"/>
                                        <p:tgtEl>
                                          <p:spTgt spid="16"/>
                                        </p:tgtEl>
                                        <p:attrNameLst>
                                          <p:attrName>ppt_x</p:attrName>
                                        </p:attrNameLst>
                                      </p:cBhvr>
                                      <p:tavLst>
                                        <p:tav tm="0">
                                          <p:val>
                                            <p:strVal val="0-#ppt_w/2"/>
                                          </p:val>
                                        </p:tav>
                                        <p:tav tm="100000">
                                          <p:val>
                                            <p:strVal val="#ppt_x"/>
                                          </p:val>
                                        </p:tav>
                                      </p:tavLst>
                                    </p:anim>
                                    <p:anim calcmode="lin" valueType="num">
                                      <p:cBhvr additive="base">
                                        <p:cTn id="36" dur="3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300" fill="hold"/>
                                        <p:tgtEl>
                                          <p:spTgt spid="17"/>
                                        </p:tgtEl>
                                        <p:attrNameLst>
                                          <p:attrName>ppt_x</p:attrName>
                                        </p:attrNameLst>
                                      </p:cBhvr>
                                      <p:tavLst>
                                        <p:tav tm="0">
                                          <p:val>
                                            <p:strVal val="0-#ppt_w/2"/>
                                          </p:val>
                                        </p:tav>
                                        <p:tav tm="100000">
                                          <p:val>
                                            <p:strVal val="#ppt_x"/>
                                          </p:val>
                                        </p:tav>
                                      </p:tavLst>
                                    </p:anim>
                                    <p:anim calcmode="lin" valueType="num">
                                      <p:cBhvr additive="base">
                                        <p:cTn id="40" dur="3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300" fill="hold"/>
                                        <p:tgtEl>
                                          <p:spTgt spid="19"/>
                                        </p:tgtEl>
                                        <p:attrNameLst>
                                          <p:attrName>ppt_x</p:attrName>
                                        </p:attrNameLst>
                                      </p:cBhvr>
                                      <p:tavLst>
                                        <p:tav tm="0">
                                          <p:val>
                                            <p:strVal val="0-#ppt_w/2"/>
                                          </p:val>
                                        </p:tav>
                                        <p:tav tm="100000">
                                          <p:val>
                                            <p:strVal val="#ppt_x"/>
                                          </p:val>
                                        </p:tav>
                                      </p:tavLst>
                                    </p:anim>
                                    <p:anim calcmode="lin" valueType="num">
                                      <p:cBhvr additive="base">
                                        <p:cTn id="44" dur="3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300" fill="hold"/>
                                        <p:tgtEl>
                                          <p:spTgt spid="20"/>
                                        </p:tgtEl>
                                        <p:attrNameLst>
                                          <p:attrName>ppt_x</p:attrName>
                                        </p:attrNameLst>
                                      </p:cBhvr>
                                      <p:tavLst>
                                        <p:tav tm="0">
                                          <p:val>
                                            <p:strVal val="0-#ppt_w/2"/>
                                          </p:val>
                                        </p:tav>
                                        <p:tav tm="100000">
                                          <p:val>
                                            <p:strVal val="#ppt_x"/>
                                          </p:val>
                                        </p:tav>
                                      </p:tavLst>
                                    </p:anim>
                                    <p:anim calcmode="lin" valueType="num">
                                      <p:cBhvr additive="base">
                                        <p:cTn id="48" dur="3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300" fill="hold"/>
                                        <p:tgtEl>
                                          <p:spTgt spid="21"/>
                                        </p:tgtEl>
                                        <p:attrNameLst>
                                          <p:attrName>ppt_x</p:attrName>
                                        </p:attrNameLst>
                                      </p:cBhvr>
                                      <p:tavLst>
                                        <p:tav tm="0">
                                          <p:val>
                                            <p:strVal val="0-#ppt_w/2"/>
                                          </p:val>
                                        </p:tav>
                                        <p:tav tm="100000">
                                          <p:val>
                                            <p:strVal val="#ppt_x"/>
                                          </p:val>
                                        </p:tav>
                                      </p:tavLst>
                                    </p:anim>
                                    <p:anim calcmode="lin" valueType="num">
                                      <p:cBhvr additive="base">
                                        <p:cTn id="52" dur="3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300" fill="hold"/>
                                        <p:tgtEl>
                                          <p:spTgt spid="22"/>
                                        </p:tgtEl>
                                        <p:attrNameLst>
                                          <p:attrName>ppt_x</p:attrName>
                                        </p:attrNameLst>
                                      </p:cBhvr>
                                      <p:tavLst>
                                        <p:tav tm="0">
                                          <p:val>
                                            <p:strVal val="0-#ppt_w/2"/>
                                          </p:val>
                                        </p:tav>
                                        <p:tav tm="100000">
                                          <p:val>
                                            <p:strVal val="#ppt_x"/>
                                          </p:val>
                                        </p:tav>
                                      </p:tavLst>
                                    </p:anim>
                                    <p:anim calcmode="lin" valueType="num">
                                      <p:cBhvr additive="base">
                                        <p:cTn id="56" dur="3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300" fill="hold"/>
                                        <p:tgtEl>
                                          <p:spTgt spid="23"/>
                                        </p:tgtEl>
                                        <p:attrNameLst>
                                          <p:attrName>ppt_x</p:attrName>
                                        </p:attrNameLst>
                                      </p:cBhvr>
                                      <p:tavLst>
                                        <p:tav tm="0">
                                          <p:val>
                                            <p:strVal val="0-#ppt_w/2"/>
                                          </p:val>
                                        </p:tav>
                                        <p:tav tm="100000">
                                          <p:val>
                                            <p:strVal val="#ppt_x"/>
                                          </p:val>
                                        </p:tav>
                                      </p:tavLst>
                                    </p:anim>
                                    <p:anim calcmode="lin" valueType="num">
                                      <p:cBhvr additive="base">
                                        <p:cTn id="60" dur="3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900"/>
                            </p:stCondLst>
                            <p:childTnLst>
                              <p:par>
                                <p:cTn id="62" presetID="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300" fill="hold"/>
                                        <p:tgtEl>
                                          <p:spTgt spid="24"/>
                                        </p:tgtEl>
                                        <p:attrNameLst>
                                          <p:attrName>ppt_x</p:attrName>
                                        </p:attrNameLst>
                                      </p:cBhvr>
                                      <p:tavLst>
                                        <p:tav tm="0">
                                          <p:val>
                                            <p:strVal val="0-#ppt_w/2"/>
                                          </p:val>
                                        </p:tav>
                                        <p:tav tm="100000">
                                          <p:val>
                                            <p:strVal val="#ppt_x"/>
                                          </p:val>
                                        </p:tav>
                                      </p:tavLst>
                                    </p:anim>
                                    <p:anim calcmode="lin" valueType="num">
                                      <p:cBhvr additive="base">
                                        <p:cTn id="65"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
        <p:nvSpPr>
          <p:cNvPr id="7" name="Content Placeholder 2"/>
          <p:cNvSpPr txBox="1">
            <a:spLocks/>
          </p:cNvSpPr>
          <p:nvPr/>
        </p:nvSpPr>
        <p:spPr>
          <a:xfrm>
            <a:off x="500193" y="960467"/>
            <a:ext cx="8250487" cy="48557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a:solidFill>
                  <a:srgbClr val="FF6666"/>
                </a:solidFill>
              </a:rPr>
              <a:t>Relevant, informative, persuasive video content on product-page level</a:t>
            </a:r>
          </a:p>
          <a:p>
            <a:endParaRPr lang="en-US" sz="1800" dirty="0" smtClean="0">
              <a:solidFill>
                <a:schemeClr val="tx1"/>
              </a:solidFill>
            </a:endParaRPr>
          </a:p>
          <a:p>
            <a:pPr>
              <a:buFont typeface="Arial"/>
              <a:buChar char="•"/>
            </a:pPr>
            <a:r>
              <a:rPr lang="en-US" sz="1600" dirty="0" smtClean="0">
                <a:solidFill>
                  <a:srgbClr val="FFFF00"/>
                </a:solidFill>
              </a:rPr>
              <a:t> </a:t>
            </a:r>
            <a:r>
              <a:rPr lang="en-US" sz="1600" dirty="0" smtClean="0">
                <a:solidFill>
                  <a:schemeClr val="bg2">
                    <a:lumMod val="25000"/>
                  </a:schemeClr>
                </a:solidFill>
              </a:rPr>
              <a:t>Sears has partnered with EXPO for past three years to build a library of over 33,000 user generated videos for Sears &amp; Kmart products generated from  </a:t>
            </a:r>
            <a:r>
              <a:rPr lang="en-US" sz="1600" b="1" dirty="0" smtClean="0">
                <a:solidFill>
                  <a:schemeClr val="bg2">
                    <a:lumMod val="25000"/>
                  </a:schemeClr>
                </a:solidFill>
              </a:rPr>
              <a:t>social/communities</a:t>
            </a:r>
            <a:r>
              <a:rPr lang="en-US" sz="1600" dirty="0" smtClean="0">
                <a:solidFill>
                  <a:schemeClr val="bg2">
                    <a:lumMod val="25000"/>
                  </a:schemeClr>
                </a:solidFill>
              </a:rPr>
              <a:t> such as Facebook, YouTube and Mobile</a:t>
            </a:r>
          </a:p>
          <a:p>
            <a:endParaRPr lang="en-US" sz="1600" dirty="0" smtClean="0">
              <a:solidFill>
                <a:schemeClr val="bg2">
                  <a:lumMod val="25000"/>
                </a:schemeClr>
              </a:solidFill>
            </a:endParaRPr>
          </a:p>
          <a:p>
            <a:pPr>
              <a:buFont typeface="Arial"/>
              <a:buChar char="•"/>
            </a:pPr>
            <a:r>
              <a:rPr lang="en-US" sz="1600" dirty="0" smtClean="0">
                <a:solidFill>
                  <a:srgbClr val="FFFF00"/>
                </a:solidFill>
              </a:rPr>
              <a:t> </a:t>
            </a:r>
            <a:r>
              <a:rPr lang="en-US" sz="1600" dirty="0" smtClean="0">
                <a:solidFill>
                  <a:schemeClr val="bg2">
                    <a:lumMod val="25000"/>
                  </a:schemeClr>
                </a:solidFill>
              </a:rPr>
              <a:t>Drawing on </a:t>
            </a:r>
            <a:r>
              <a:rPr lang="en-US" sz="1600" dirty="0">
                <a:solidFill>
                  <a:schemeClr val="bg2">
                    <a:lumMod val="25000"/>
                  </a:schemeClr>
                </a:solidFill>
              </a:rPr>
              <a:t>EXPO’s </a:t>
            </a:r>
            <a:r>
              <a:rPr lang="en-US" sz="1600" b="1" dirty="0" smtClean="0">
                <a:solidFill>
                  <a:schemeClr val="bg2">
                    <a:lumMod val="25000"/>
                  </a:schemeClr>
                </a:solidFill>
              </a:rPr>
              <a:t>8 </a:t>
            </a:r>
            <a:r>
              <a:rPr lang="en-US" sz="1600" b="1" dirty="0">
                <a:solidFill>
                  <a:schemeClr val="bg2">
                    <a:lumMod val="25000"/>
                  </a:schemeClr>
                </a:solidFill>
              </a:rPr>
              <a:t>years of video community management </a:t>
            </a:r>
            <a:r>
              <a:rPr lang="en-US" sz="1600" dirty="0" smtClean="0">
                <a:solidFill>
                  <a:schemeClr val="bg2">
                    <a:lumMod val="25000"/>
                  </a:schemeClr>
                </a:solidFill>
              </a:rPr>
              <a:t>with </a:t>
            </a:r>
            <a:r>
              <a:rPr lang="en-US" sz="1600" dirty="0">
                <a:solidFill>
                  <a:schemeClr val="bg2">
                    <a:lumMod val="25000"/>
                  </a:schemeClr>
                </a:solidFill>
              </a:rPr>
              <a:t>over 150,000 </a:t>
            </a:r>
            <a:r>
              <a:rPr lang="en-US" sz="1600" dirty="0" smtClean="0">
                <a:solidFill>
                  <a:schemeClr val="bg2">
                    <a:lumMod val="25000"/>
                  </a:schemeClr>
                </a:solidFill>
              </a:rPr>
              <a:t>consumers, </a:t>
            </a:r>
            <a:r>
              <a:rPr lang="en-US" sz="1600" dirty="0">
                <a:solidFill>
                  <a:schemeClr val="bg2">
                    <a:lumMod val="25000"/>
                  </a:schemeClr>
                </a:solidFill>
              </a:rPr>
              <a:t>and a platform managing 350,000 product </a:t>
            </a:r>
            <a:r>
              <a:rPr lang="en-US" sz="1600" dirty="0" smtClean="0">
                <a:solidFill>
                  <a:schemeClr val="bg2">
                    <a:lumMod val="25000"/>
                  </a:schemeClr>
                </a:solidFill>
              </a:rPr>
              <a:t>videos, Sears continues to add new user generated videos everyday</a:t>
            </a:r>
            <a:endParaRPr lang="en-US" sz="1600" dirty="0">
              <a:solidFill>
                <a:schemeClr val="bg2">
                  <a:lumMod val="25000"/>
                </a:schemeClr>
              </a:solidFill>
            </a:endParaRPr>
          </a:p>
          <a:p>
            <a:endParaRPr lang="en-US" sz="1600" dirty="0" smtClean="0">
              <a:solidFill>
                <a:schemeClr val="bg2">
                  <a:lumMod val="25000"/>
                </a:schemeClr>
              </a:solidFill>
            </a:endParaRPr>
          </a:p>
          <a:p>
            <a:pPr>
              <a:buFont typeface="Arial"/>
              <a:buChar char="•"/>
            </a:pPr>
            <a:r>
              <a:rPr lang="en-US" sz="1600" dirty="0" smtClean="0">
                <a:solidFill>
                  <a:srgbClr val="FFFF00"/>
                </a:solidFill>
              </a:rPr>
              <a:t> </a:t>
            </a:r>
            <a:r>
              <a:rPr lang="en-US" sz="1600" dirty="0" smtClean="0">
                <a:solidFill>
                  <a:schemeClr val="bg2">
                    <a:lumMod val="25000"/>
                  </a:schemeClr>
                </a:solidFill>
              </a:rPr>
              <a:t>EXPO’s best-in-class online video platform powers all professional and user generated video supporting millions of SKUs and hundreds of merchants</a:t>
            </a:r>
          </a:p>
          <a:p>
            <a:endParaRPr lang="en-US" sz="1600" dirty="0" smtClean="0">
              <a:solidFill>
                <a:schemeClr val="bg2">
                  <a:lumMod val="25000"/>
                </a:schemeClr>
              </a:solidFill>
            </a:endParaRPr>
          </a:p>
          <a:p>
            <a:pPr>
              <a:buFont typeface="Arial"/>
              <a:buChar char="•"/>
            </a:pPr>
            <a:r>
              <a:rPr lang="en-US" sz="1600" dirty="0" smtClean="0">
                <a:solidFill>
                  <a:srgbClr val="FFFF00"/>
                </a:solidFill>
              </a:rPr>
              <a:t> </a:t>
            </a:r>
            <a:r>
              <a:rPr lang="en-US" sz="1600" dirty="0" smtClean="0">
                <a:solidFill>
                  <a:schemeClr val="bg2">
                    <a:lumMod val="25000"/>
                  </a:schemeClr>
                </a:solidFill>
              </a:rPr>
              <a:t>EXPO adheres to </a:t>
            </a:r>
            <a:r>
              <a:rPr lang="en-US" sz="1600" b="1" dirty="0" smtClean="0">
                <a:solidFill>
                  <a:schemeClr val="bg2">
                    <a:lumMod val="25000"/>
                  </a:schemeClr>
                </a:solidFill>
              </a:rPr>
              <a:t>legal and corporate best practices</a:t>
            </a:r>
            <a:r>
              <a:rPr lang="en-US" sz="1600" dirty="0" smtClean="0">
                <a:solidFill>
                  <a:schemeClr val="bg2">
                    <a:lumMod val="25000"/>
                  </a:schemeClr>
                </a:solidFill>
              </a:rPr>
              <a:t> including moderation standards, consumer response needs and performance requirements.</a:t>
            </a:r>
          </a:p>
          <a:p>
            <a:endParaRPr lang="en-US" sz="1800" dirty="0" smtClean="0"/>
          </a:p>
          <a:p>
            <a:endParaRPr lang="en-US" sz="1800" dirty="0" smtClean="0"/>
          </a:p>
          <a:p>
            <a:endParaRPr lang="en-US" sz="2000" dirty="0" smtClean="0"/>
          </a:p>
        </p:txBody>
      </p:sp>
      <p:sp>
        <p:nvSpPr>
          <p:cNvPr id="8" name="TextBox 7"/>
          <p:cNvSpPr txBox="1"/>
          <p:nvPr/>
        </p:nvSpPr>
        <p:spPr>
          <a:xfrm>
            <a:off x="182584" y="238684"/>
            <a:ext cx="8760054" cy="323165"/>
          </a:xfrm>
          <a:prstGeom prst="rect">
            <a:avLst/>
          </a:prstGeom>
          <a:noFill/>
        </p:spPr>
        <p:txBody>
          <a:bodyPr wrap="square" rtlCol="0">
            <a:spAutoFit/>
          </a:bodyPr>
          <a:lstStyle/>
          <a:p>
            <a:pPr algn="ctr">
              <a:lnSpc>
                <a:spcPct val="70000"/>
              </a:lnSpc>
            </a:pPr>
            <a:r>
              <a:rPr lang="en-US" sz="2000" b="1" dirty="0" smtClean="0">
                <a:solidFill>
                  <a:srgbClr val="3FCAFF"/>
                </a:solidFill>
                <a:latin typeface="Arial Black"/>
                <a:cs typeface="Arial Black"/>
              </a:rPr>
              <a:t>Leveraging User Generated &amp; Professional Content</a:t>
            </a:r>
            <a:endParaRPr lang="en-US" sz="2000" b="1" dirty="0">
              <a:solidFill>
                <a:srgbClr val="E68200"/>
              </a:solidFill>
              <a:latin typeface="Arial Black"/>
              <a:cs typeface="Arial Black"/>
            </a:endParaRPr>
          </a:p>
        </p:txBody>
      </p:sp>
      <p:sp>
        <p:nvSpPr>
          <p:cNvPr id="9" name="Rectangle 8"/>
          <p:cNvSpPr/>
          <p:nvPr/>
        </p:nvSpPr>
        <p:spPr>
          <a:xfrm>
            <a:off x="130935" y="556904"/>
            <a:ext cx="9013065" cy="300082"/>
          </a:xfrm>
          <a:prstGeom prst="rect">
            <a:avLst/>
          </a:prstGeom>
        </p:spPr>
        <p:txBody>
          <a:bodyPr wrap="square">
            <a:spAutoFit/>
          </a:bodyPr>
          <a:lstStyle/>
          <a:p>
            <a:pPr algn="ctr">
              <a:lnSpc>
                <a:spcPct val="70000"/>
              </a:lnSpc>
            </a:pPr>
            <a:r>
              <a:rPr lang="en-US" b="1" dirty="0" smtClean="0">
                <a:solidFill>
                  <a:schemeClr val="tx1">
                    <a:lumMod val="75000"/>
                    <a:lumOff val="25000"/>
                  </a:schemeClr>
                </a:solidFill>
                <a:latin typeface="Arial Black"/>
                <a:cs typeface="Arial Black"/>
              </a:rPr>
              <a:t>A platform built on years of social video experience</a:t>
            </a:r>
            <a:endParaRPr lang="en-US" b="1" dirty="0">
              <a:solidFill>
                <a:srgbClr val="E68200"/>
              </a:solidFill>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
        <p:nvSpPr>
          <p:cNvPr id="7" name="TextBox 6"/>
          <p:cNvSpPr txBox="1"/>
          <p:nvPr/>
        </p:nvSpPr>
        <p:spPr>
          <a:xfrm>
            <a:off x="389308" y="238684"/>
            <a:ext cx="7783658" cy="367280"/>
          </a:xfrm>
          <a:prstGeom prst="rect">
            <a:avLst/>
          </a:prstGeom>
          <a:noFill/>
        </p:spPr>
        <p:txBody>
          <a:bodyPr wrap="square" rtlCol="0">
            <a:spAutoFit/>
          </a:bodyPr>
          <a:lstStyle/>
          <a:p>
            <a:pPr algn="ctr">
              <a:lnSpc>
                <a:spcPct val="70000"/>
              </a:lnSpc>
            </a:pPr>
            <a:r>
              <a:rPr lang="en-US" sz="2400" b="1" dirty="0" smtClean="0">
                <a:solidFill>
                  <a:srgbClr val="3FCAFF"/>
                </a:solidFill>
                <a:latin typeface="Arial Black"/>
                <a:cs typeface="Arial Black"/>
              </a:rPr>
              <a:t>Critical Question</a:t>
            </a:r>
            <a:endParaRPr lang="en-US" sz="2400" b="1" dirty="0">
              <a:solidFill>
                <a:srgbClr val="E68200"/>
              </a:solidFill>
              <a:latin typeface="Arial Black"/>
              <a:cs typeface="Arial Black"/>
            </a:endParaRPr>
          </a:p>
        </p:txBody>
      </p:sp>
      <p:sp>
        <p:nvSpPr>
          <p:cNvPr id="8" name="Rectangle 7"/>
          <p:cNvSpPr/>
          <p:nvPr/>
        </p:nvSpPr>
        <p:spPr>
          <a:xfrm>
            <a:off x="12807" y="704584"/>
            <a:ext cx="9013065" cy="321498"/>
          </a:xfrm>
          <a:prstGeom prst="rect">
            <a:avLst/>
          </a:prstGeom>
        </p:spPr>
        <p:txBody>
          <a:bodyPr wrap="square">
            <a:spAutoFit/>
          </a:bodyPr>
          <a:lstStyle/>
          <a:p>
            <a:pPr algn="ctr">
              <a:lnSpc>
                <a:spcPct val="70000"/>
              </a:lnSpc>
            </a:pPr>
            <a:r>
              <a:rPr lang="en-US" sz="2000" b="1" dirty="0" smtClean="0">
                <a:solidFill>
                  <a:schemeClr val="tx1">
                    <a:lumMod val="75000"/>
                    <a:lumOff val="25000"/>
                  </a:schemeClr>
                </a:solidFill>
                <a:latin typeface="Arial Black"/>
                <a:cs typeface="Arial Black"/>
              </a:rPr>
              <a:t>How does crowdsourced user-generated videos offer value?</a:t>
            </a:r>
            <a:endParaRPr lang="en-US" sz="2000" b="1" dirty="0">
              <a:solidFill>
                <a:srgbClr val="E68200"/>
              </a:solidFill>
              <a:latin typeface="Arial Black"/>
              <a:cs typeface="Arial Black"/>
            </a:endParaRPr>
          </a:p>
        </p:txBody>
      </p:sp>
      <p:pic>
        <p:nvPicPr>
          <p:cNvPr id="9" name="Picture 8"/>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33904" y="1877944"/>
            <a:ext cx="7476191" cy="260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7876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
        <p:nvSpPr>
          <p:cNvPr id="7" name="TextBox 6"/>
          <p:cNvSpPr txBox="1"/>
          <p:nvPr/>
        </p:nvSpPr>
        <p:spPr>
          <a:xfrm>
            <a:off x="1397897" y="1313900"/>
            <a:ext cx="2869427" cy="535531"/>
          </a:xfrm>
          <a:prstGeom prst="rect">
            <a:avLst/>
          </a:prstGeom>
          <a:noFill/>
        </p:spPr>
        <p:txBody>
          <a:bodyPr wrap="square" rtlCol="0">
            <a:spAutoFit/>
          </a:bodyPr>
          <a:lstStyle/>
          <a:p>
            <a:pPr lvl="0">
              <a:lnSpc>
                <a:spcPct val="90000"/>
              </a:lnSpc>
            </a:pPr>
            <a:r>
              <a:rPr lang="en-US" sz="1600" cap="none" spc="0" dirty="0" smtClean="0">
                <a:ln w="18415" cmpd="sng">
                  <a:prstDash val="solid"/>
                </a:ln>
                <a:solidFill>
                  <a:schemeClr val="tx1">
                    <a:lumMod val="75000"/>
                    <a:lumOff val="25000"/>
                  </a:schemeClr>
                </a:solidFill>
                <a:latin typeface="Arial"/>
                <a:cs typeface="Arial"/>
              </a:rPr>
              <a:t>Consumers persuaded by </a:t>
            </a:r>
            <a:r>
              <a:rPr lang="en-US" sz="1600" dirty="0" smtClean="0">
                <a:ln w="18415" cmpd="sng">
                  <a:prstDash val="solid"/>
                </a:ln>
                <a:solidFill>
                  <a:srgbClr val="3FCAFF"/>
                </a:solidFill>
                <a:latin typeface="Arial Black"/>
                <a:cs typeface="Arial Black"/>
              </a:rPr>
              <a:t>P</a:t>
            </a:r>
            <a:r>
              <a:rPr lang="en-US" sz="1600" cap="none" spc="0" dirty="0" smtClean="0">
                <a:ln w="18415" cmpd="sng">
                  <a:prstDash val="solid"/>
                </a:ln>
                <a:solidFill>
                  <a:srgbClr val="3FCAFF"/>
                </a:solidFill>
                <a:latin typeface="Arial Black"/>
                <a:cs typeface="Arial Black"/>
              </a:rPr>
              <a:t>rofessional video</a:t>
            </a:r>
          </a:p>
        </p:txBody>
      </p:sp>
      <p:sp>
        <p:nvSpPr>
          <p:cNvPr id="8" name="TextBox 7"/>
          <p:cNvSpPr txBox="1"/>
          <p:nvPr/>
        </p:nvSpPr>
        <p:spPr>
          <a:xfrm>
            <a:off x="1086583" y="5801074"/>
            <a:ext cx="7466867" cy="246221"/>
          </a:xfrm>
          <a:prstGeom prst="rect">
            <a:avLst/>
          </a:prstGeom>
          <a:noFill/>
        </p:spPr>
        <p:txBody>
          <a:bodyPr wrap="square" rtlCol="0">
            <a:spAutoFit/>
          </a:bodyPr>
          <a:lstStyle/>
          <a:p>
            <a:r>
              <a:rPr lang="en-US" sz="1000" dirty="0"/>
              <a:t>comScore April 2012 study comparing “Lift in Share” sourced </a:t>
            </a:r>
            <a:r>
              <a:rPr lang="en-US" sz="1000" dirty="0" smtClean="0"/>
              <a:t>by professionally produced video and user </a:t>
            </a:r>
            <a:r>
              <a:rPr lang="en-US" sz="1000" dirty="0"/>
              <a:t>product </a:t>
            </a:r>
            <a:r>
              <a:rPr lang="en-US" sz="1000" dirty="0" smtClean="0"/>
              <a:t>review. </a:t>
            </a:r>
          </a:p>
        </p:txBody>
      </p:sp>
      <p:sp>
        <p:nvSpPr>
          <p:cNvPr id="9" name="TextBox 8"/>
          <p:cNvSpPr txBox="1"/>
          <p:nvPr/>
        </p:nvSpPr>
        <p:spPr>
          <a:xfrm>
            <a:off x="4867668" y="1313900"/>
            <a:ext cx="2869427" cy="535531"/>
          </a:xfrm>
          <a:prstGeom prst="rect">
            <a:avLst/>
          </a:prstGeom>
          <a:noFill/>
        </p:spPr>
        <p:txBody>
          <a:bodyPr wrap="square" rtlCol="0">
            <a:spAutoFit/>
          </a:bodyPr>
          <a:lstStyle/>
          <a:p>
            <a:pPr lvl="0">
              <a:lnSpc>
                <a:spcPct val="90000"/>
              </a:lnSpc>
            </a:pPr>
            <a:r>
              <a:rPr lang="en-US" sz="1600" dirty="0">
                <a:ln w="18415" cmpd="sng">
                  <a:prstDash val="solid"/>
                </a:ln>
                <a:solidFill>
                  <a:schemeClr val="tx1">
                    <a:lumMod val="75000"/>
                    <a:lumOff val="25000"/>
                  </a:schemeClr>
                </a:solidFill>
                <a:latin typeface="Arial"/>
                <a:cs typeface="Arial"/>
              </a:rPr>
              <a:t>Consumers </a:t>
            </a:r>
            <a:r>
              <a:rPr lang="en-US" sz="1600" dirty="0" smtClean="0">
                <a:ln w="18415" cmpd="sng">
                  <a:prstDash val="solid"/>
                </a:ln>
                <a:solidFill>
                  <a:schemeClr val="tx1">
                    <a:lumMod val="75000"/>
                    <a:lumOff val="25000"/>
                  </a:schemeClr>
                </a:solidFill>
                <a:latin typeface="Arial"/>
                <a:cs typeface="Arial"/>
              </a:rPr>
              <a:t>persuaded by </a:t>
            </a:r>
            <a:r>
              <a:rPr lang="en-US" sz="1600" dirty="0" smtClean="0">
                <a:ln w="18415" cmpd="sng">
                  <a:prstDash val="solid"/>
                </a:ln>
                <a:solidFill>
                  <a:srgbClr val="3FCAFF"/>
                </a:solidFill>
                <a:latin typeface="Arial Black"/>
                <a:cs typeface="Arial Black"/>
              </a:rPr>
              <a:t>User </a:t>
            </a:r>
            <a:r>
              <a:rPr lang="en-US" sz="1600" dirty="0">
                <a:ln w="18415" cmpd="sng">
                  <a:prstDash val="solid"/>
                </a:ln>
                <a:solidFill>
                  <a:srgbClr val="3FCAFF"/>
                </a:solidFill>
                <a:latin typeface="Arial Black"/>
                <a:cs typeface="Arial Black"/>
              </a:rPr>
              <a:t>video</a:t>
            </a:r>
          </a:p>
        </p:txBody>
      </p:sp>
      <p:grpSp>
        <p:nvGrpSpPr>
          <p:cNvPr id="10" name="Group 13"/>
          <p:cNvGrpSpPr/>
          <p:nvPr/>
        </p:nvGrpSpPr>
        <p:grpSpPr>
          <a:xfrm>
            <a:off x="4691826" y="2059560"/>
            <a:ext cx="3045269" cy="1753696"/>
            <a:chOff x="5112136" y="2768721"/>
            <a:chExt cx="5934364" cy="3417455"/>
          </a:xfrm>
        </p:grpSpPr>
        <p:pic>
          <p:nvPicPr>
            <p:cNvPr id="11" name="Picture 10" descr="laptop02.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12136" y="2768721"/>
              <a:ext cx="5934364" cy="3417455"/>
            </a:xfrm>
            <a:prstGeom prst="rect">
              <a:avLst/>
            </a:prstGeom>
          </p:spPr>
        </p:pic>
        <p:pic>
          <p:nvPicPr>
            <p:cNvPr id="12" name="Picture 11" descr="image_user.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068869" y="2990630"/>
              <a:ext cx="4029364" cy="2528455"/>
            </a:xfrm>
            <a:prstGeom prst="rect">
              <a:avLst/>
            </a:prstGeom>
          </p:spPr>
        </p:pic>
      </p:grpSp>
      <p:sp>
        <p:nvSpPr>
          <p:cNvPr id="13" name="Rectangle 12"/>
          <p:cNvSpPr/>
          <p:nvPr/>
        </p:nvSpPr>
        <p:spPr>
          <a:xfrm>
            <a:off x="2700856" y="5128541"/>
            <a:ext cx="3888154" cy="289310"/>
          </a:xfrm>
          <a:prstGeom prst="rect">
            <a:avLst/>
          </a:prstGeom>
        </p:spPr>
        <p:txBody>
          <a:bodyPr wrap="square">
            <a:spAutoFit/>
          </a:bodyPr>
          <a:lstStyle/>
          <a:p>
            <a:pPr lvl="0" algn="ctr">
              <a:lnSpc>
                <a:spcPct val="80000"/>
              </a:lnSpc>
            </a:pPr>
            <a:r>
              <a:rPr lang="en-US" sz="1600" b="1" dirty="0" smtClean="0">
                <a:ln w="18415" cmpd="sng">
                  <a:prstDash val="solid"/>
                </a:ln>
                <a:solidFill>
                  <a:schemeClr val="tx1">
                    <a:lumMod val="75000"/>
                    <a:lumOff val="25000"/>
                  </a:schemeClr>
                </a:solidFill>
                <a:latin typeface="Arial"/>
                <a:cs typeface="Arial"/>
              </a:rPr>
              <a:t>2.7% Overlap</a:t>
            </a:r>
            <a:endParaRPr lang="en-US" sz="1600" b="1" dirty="0">
              <a:ln w="18415" cmpd="sng">
                <a:prstDash val="solid"/>
              </a:ln>
              <a:solidFill>
                <a:schemeClr val="tx1">
                  <a:lumMod val="75000"/>
                  <a:lumOff val="25000"/>
                </a:schemeClr>
              </a:solidFill>
              <a:latin typeface="Arial"/>
              <a:cs typeface="Arial"/>
            </a:endParaRPr>
          </a:p>
        </p:txBody>
      </p:sp>
      <p:grpSp>
        <p:nvGrpSpPr>
          <p:cNvPr id="15" name="Group 4"/>
          <p:cNvGrpSpPr/>
          <p:nvPr/>
        </p:nvGrpSpPr>
        <p:grpSpPr>
          <a:xfrm>
            <a:off x="774700" y="3972684"/>
            <a:ext cx="7886700" cy="977900"/>
            <a:chOff x="622300" y="3925058"/>
            <a:chExt cx="7886700" cy="977900"/>
          </a:xfrm>
          <a:solidFill>
            <a:schemeClr val="bg1"/>
          </a:solidFill>
        </p:grpSpPr>
        <p:pic>
          <p:nvPicPr>
            <p:cNvPr id="16" name="Picture 15" descr="slide4iconsC.png"/>
            <p:cNvPicPr>
              <a:picLocks noChangeAspect="1"/>
            </p:cNvPicPr>
            <p:nvPr/>
          </p:nvPicPr>
          <p:blipFill>
            <a:blip r:embed="rId6">
              <a:clrChange>
                <a:clrFrom>
                  <a:srgbClr val="000000">
                    <a:alpha val="0"/>
                  </a:srgbClr>
                </a:clrFrom>
                <a:clrTo>
                  <a:srgbClr val="000000">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2300" y="3925058"/>
              <a:ext cx="7886700" cy="977900"/>
            </a:xfrm>
            <a:prstGeom prst="rect">
              <a:avLst/>
            </a:prstGeom>
            <a:grpFill/>
          </p:spPr>
        </p:pic>
        <p:pic>
          <p:nvPicPr>
            <p:cNvPr id="17" name="Picture 2" descr="C:\Users\dkwon\AppData\Roaming\PixelMetrics\CaptureWiz\LastCaptures\2013-01-22_08-18-10-632.png"/>
            <p:cNvPicPr>
              <a:picLocks noChangeAspect="1" noChangeArrowheads="1"/>
            </p:cNvPicPr>
            <p:nvPr/>
          </p:nvPicPr>
          <p:blipFill>
            <a:blip r:embed="rId7">
              <a:clrChange>
                <a:clrFrom>
                  <a:srgbClr val="000000">
                    <a:alpha val="0"/>
                  </a:srgbClr>
                </a:clrFrom>
                <a:clrTo>
                  <a:srgbClr val="000000">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68140" y="4431030"/>
              <a:ext cx="220371" cy="463542"/>
            </a:xfrm>
            <a:prstGeom prst="rect">
              <a:avLst/>
            </a:prstGeom>
            <a:grpFill/>
            <a:extLst/>
          </p:spPr>
        </p:pic>
      </p:grpSp>
      <p:pic>
        <p:nvPicPr>
          <p:cNvPr id="18" name="Picture 7" descr="http://www.appscout.com/image/comScoreLogo.jpg"/>
          <p:cNvPicPr>
            <a:picLocks noChangeAspect="1" noChangeArrowheads="1"/>
          </p:cNvPicPr>
          <p:nvPr/>
        </p:nvPicPr>
        <p:blipFill>
          <a:blip r:embed="rId8">
            <a:clrChange>
              <a:clrFrom>
                <a:srgbClr val="FFFFFF"/>
              </a:clrFrom>
              <a:clrTo>
                <a:srgbClr val="FFFFFF">
                  <a:alpha val="0"/>
                </a:srgbClr>
              </a:clrTo>
            </a:clrChange>
          </a:blip>
          <a:stretch>
            <a:fillRect/>
          </a:stretch>
        </p:blipFill>
        <p:spPr bwMode="auto">
          <a:xfrm>
            <a:off x="3493259" y="5415396"/>
            <a:ext cx="2095303" cy="363186"/>
          </a:xfrm>
          <a:prstGeom prst="rect">
            <a:avLst/>
          </a:prstGeom>
          <a:noFill/>
          <a:ln>
            <a:noFill/>
          </a:ln>
        </p:spPr>
      </p:pic>
      <p:sp>
        <p:nvSpPr>
          <p:cNvPr id="19" name="TextBox 18"/>
          <p:cNvSpPr txBox="1"/>
          <p:nvPr/>
        </p:nvSpPr>
        <p:spPr>
          <a:xfrm>
            <a:off x="5214842" y="2216468"/>
            <a:ext cx="1951234" cy="1254919"/>
          </a:xfrm>
          <a:prstGeom prst="roundRect">
            <a:avLst>
              <a:gd name="adj" fmla="val 4687"/>
            </a:avLst>
          </a:prstGeom>
          <a:solidFill>
            <a:srgbClr val="D8A002">
              <a:alpha val="72000"/>
            </a:srgbClr>
          </a:solidFill>
        </p:spPr>
        <p:txBody>
          <a:bodyPr wrap="square" rtlCol="0">
            <a:spAutoFit/>
          </a:bodyPr>
          <a:lstStyle/>
          <a:p>
            <a:pPr lvl="0" algn="ctr">
              <a:lnSpc>
                <a:spcPct val="150000"/>
              </a:lnSpc>
            </a:pPr>
            <a:r>
              <a:rPr lang="en-US" sz="1200" b="1" cap="none" spc="0" dirty="0" smtClean="0">
                <a:ln w="18415" cmpd="sng">
                  <a:prstDash val="solid"/>
                </a:ln>
                <a:solidFill>
                  <a:srgbClr val="FFFF00"/>
                </a:solidFill>
                <a:latin typeface="Arial Black"/>
                <a:cs typeface="Arial Black"/>
              </a:rPr>
              <a:t>User-Gen Reviews</a:t>
            </a:r>
          </a:p>
          <a:p>
            <a:pPr lvl="0" algn="ctr"/>
            <a:endParaRPr lang="en-US" sz="800" b="1" cap="none" spc="0" dirty="0" smtClean="0">
              <a:ln w="18415" cmpd="sng">
                <a:prstDash val="solid"/>
              </a:ln>
              <a:solidFill>
                <a:schemeClr val="bg1">
                  <a:lumMod val="95000"/>
                </a:schemeClr>
              </a:solidFill>
              <a:latin typeface="Arial Black"/>
              <a:cs typeface="Arial Black"/>
            </a:endParaRPr>
          </a:p>
          <a:p>
            <a:pPr lvl="0" algn="ctr"/>
            <a:r>
              <a:rPr lang="en-US" sz="1200" cap="none" spc="0" dirty="0" smtClean="0">
                <a:ln w="18415" cmpd="sng">
                  <a:prstDash val="solid"/>
                </a:ln>
                <a:solidFill>
                  <a:schemeClr val="bg1">
                    <a:lumMod val="95000"/>
                  </a:schemeClr>
                </a:solidFill>
                <a:latin typeface="Arial"/>
                <a:cs typeface="Arial"/>
              </a:rPr>
              <a:t>Competitive Comparison</a:t>
            </a:r>
          </a:p>
          <a:p>
            <a:pPr lvl="0" algn="ctr"/>
            <a:r>
              <a:rPr lang="en-US" sz="1200" dirty="0" smtClean="0">
                <a:ln w="18415" cmpd="sng">
                  <a:prstDash val="solid"/>
                </a:ln>
                <a:solidFill>
                  <a:schemeClr val="bg1">
                    <a:lumMod val="95000"/>
                  </a:schemeClr>
                </a:solidFill>
                <a:latin typeface="Arial"/>
                <a:cs typeface="Arial"/>
              </a:rPr>
              <a:t>Product Quality</a:t>
            </a:r>
          </a:p>
          <a:p>
            <a:pPr lvl="0" algn="ctr"/>
            <a:r>
              <a:rPr lang="en-US" sz="1200" cap="none" spc="0" dirty="0" smtClean="0">
                <a:ln w="18415" cmpd="sng">
                  <a:prstDash val="solid"/>
                </a:ln>
                <a:solidFill>
                  <a:schemeClr val="bg1">
                    <a:lumMod val="95000"/>
                  </a:schemeClr>
                </a:solidFill>
                <a:latin typeface="Arial"/>
                <a:cs typeface="Arial"/>
              </a:rPr>
              <a:t>Product Convenience</a:t>
            </a:r>
          </a:p>
          <a:p>
            <a:pPr lvl="0" algn="ctr"/>
            <a:r>
              <a:rPr lang="en-US" sz="1200" dirty="0" smtClean="0">
                <a:ln w="18415" cmpd="sng">
                  <a:prstDash val="solid"/>
                </a:ln>
                <a:solidFill>
                  <a:schemeClr val="bg1">
                    <a:lumMod val="95000"/>
                  </a:schemeClr>
                </a:solidFill>
                <a:latin typeface="Arial"/>
                <a:cs typeface="Arial"/>
              </a:rPr>
              <a:t>New Feature Information</a:t>
            </a:r>
          </a:p>
        </p:txBody>
      </p:sp>
      <p:sp>
        <p:nvSpPr>
          <p:cNvPr id="21" name="Title 6"/>
          <p:cNvSpPr txBox="1">
            <a:spLocks/>
          </p:cNvSpPr>
          <p:nvPr/>
        </p:nvSpPr>
        <p:spPr>
          <a:xfrm>
            <a:off x="1533525" y="275690"/>
            <a:ext cx="6848474" cy="708917"/>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Crowdsourcing</a:t>
            </a:r>
            <a:br>
              <a:rPr lang="en-US" dirty="0" smtClean="0"/>
            </a:br>
            <a:r>
              <a:rPr lang="en-US" sz="2700" dirty="0" smtClean="0"/>
              <a:t>User-Generated Product Videos </a:t>
            </a:r>
            <a:endParaRPr lang="en-US" dirty="0"/>
          </a:p>
        </p:txBody>
      </p:sp>
      <p:pic>
        <p:nvPicPr>
          <p:cNvPr id="29" name="Picture 28" descr="television03.png"/>
          <p:cNvPicPr>
            <a:picLocks noChangeAspect="1"/>
          </p:cNvPicPr>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11332"/>
          <a:stretch/>
        </p:blipFill>
        <p:spPr>
          <a:xfrm>
            <a:off x="1210851" y="1994370"/>
            <a:ext cx="3349796" cy="1710454"/>
          </a:xfrm>
          <a:prstGeom prst="rect">
            <a:avLst/>
          </a:prstGeom>
        </p:spPr>
      </p:pic>
      <p:pic>
        <p:nvPicPr>
          <p:cNvPr id="30" name="Picture 29" descr="image_professional.png"/>
          <p:cNvPicPr>
            <a:picLocks noChangeAspect="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744928" y="2119632"/>
            <a:ext cx="2274472" cy="1427248"/>
          </a:xfrm>
          <a:prstGeom prst="rect">
            <a:avLst/>
          </a:prstGeom>
        </p:spPr>
      </p:pic>
      <p:sp>
        <p:nvSpPr>
          <p:cNvPr id="31" name="TextBox 30"/>
          <p:cNvSpPr txBox="1"/>
          <p:nvPr/>
        </p:nvSpPr>
        <p:spPr>
          <a:xfrm>
            <a:off x="1743115" y="2471394"/>
            <a:ext cx="2274472" cy="954107"/>
          </a:xfrm>
          <a:prstGeom prst="rect">
            <a:avLst/>
          </a:prstGeom>
          <a:noFill/>
        </p:spPr>
        <p:txBody>
          <a:bodyPr wrap="square" rtlCol="0">
            <a:spAutoFit/>
          </a:bodyPr>
          <a:lstStyle/>
          <a:p>
            <a:pPr lvl="0" algn="ctr"/>
            <a:r>
              <a:rPr lang="en-US" sz="1200" b="1" cap="none" spc="0" dirty="0" smtClean="0">
                <a:ln w="18415" cmpd="sng">
                  <a:prstDash val="solid"/>
                </a:ln>
                <a:solidFill>
                  <a:schemeClr val="bg1">
                    <a:lumMod val="75000"/>
                  </a:schemeClr>
                </a:solidFill>
                <a:latin typeface="Arial Black"/>
                <a:cs typeface="Arial Black"/>
              </a:rPr>
              <a:t>Professional Video</a:t>
            </a:r>
          </a:p>
          <a:p>
            <a:pPr lvl="0" algn="ctr"/>
            <a:endParaRPr lang="en-US" sz="800" b="1" cap="none" spc="0" dirty="0" smtClean="0">
              <a:ln w="18415" cmpd="sng">
                <a:prstDash val="solid"/>
              </a:ln>
              <a:solidFill>
                <a:schemeClr val="bg1">
                  <a:lumMod val="75000"/>
                </a:schemeClr>
              </a:solidFill>
              <a:latin typeface="Arial Black"/>
              <a:cs typeface="Arial Black"/>
            </a:endParaRPr>
          </a:p>
          <a:p>
            <a:pPr lvl="0" algn="ctr"/>
            <a:r>
              <a:rPr lang="en-US" sz="1200" cap="none" spc="0" dirty="0" smtClean="0">
                <a:ln w="18415" cmpd="sng">
                  <a:prstDash val="solid"/>
                </a:ln>
                <a:solidFill>
                  <a:srgbClr val="FFFFFF"/>
                </a:solidFill>
                <a:latin typeface="Arial"/>
                <a:cs typeface="Arial"/>
              </a:rPr>
              <a:t>Emotional Elements</a:t>
            </a:r>
          </a:p>
          <a:p>
            <a:pPr lvl="0" algn="ctr"/>
            <a:r>
              <a:rPr lang="en-US" sz="1200" dirty="0" smtClean="0">
                <a:ln w="18415" cmpd="sng">
                  <a:prstDash val="solid"/>
                </a:ln>
                <a:solidFill>
                  <a:srgbClr val="FFFFFF"/>
                </a:solidFill>
                <a:latin typeface="Arial"/>
                <a:cs typeface="Arial"/>
              </a:rPr>
              <a:t>Brand Differences</a:t>
            </a:r>
          </a:p>
          <a:p>
            <a:pPr lvl="0" algn="ctr"/>
            <a:r>
              <a:rPr lang="en-US" sz="1200" cap="none" spc="0" dirty="0" smtClean="0">
                <a:ln w="18415" cmpd="sng">
                  <a:prstDash val="solid"/>
                </a:ln>
                <a:solidFill>
                  <a:srgbClr val="FFFFFF"/>
                </a:solidFill>
                <a:latin typeface="Arial"/>
                <a:cs typeface="Arial"/>
              </a:rPr>
              <a:t>Superiority Claims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2" presetClass="entr" presetSubtype="1" fill="hold" nodeType="withEffect">
                                  <p:stCondLst>
                                    <p:cond delay="20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22" presetClass="entr" presetSubtype="1"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9"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4927"/>
            <a:ext cx="3000375" cy="352425"/>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504078"/>
            <a:ext cx="2604282" cy="262617"/>
          </a:xfrm>
          <a:prstGeom prst="rect">
            <a:avLst/>
          </a:prstGeom>
        </p:spPr>
      </p:pic>
      <p:sp>
        <p:nvSpPr>
          <p:cNvPr id="6" name="Rectangle 5"/>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
        <p:nvSpPr>
          <p:cNvPr id="7" name="TextBox 6"/>
          <p:cNvSpPr txBox="1"/>
          <p:nvPr/>
        </p:nvSpPr>
        <p:spPr>
          <a:xfrm>
            <a:off x="84157" y="238684"/>
            <a:ext cx="7783658" cy="367280"/>
          </a:xfrm>
          <a:prstGeom prst="rect">
            <a:avLst/>
          </a:prstGeom>
          <a:noFill/>
        </p:spPr>
        <p:txBody>
          <a:bodyPr wrap="square" rtlCol="0">
            <a:spAutoFit/>
          </a:bodyPr>
          <a:lstStyle/>
          <a:p>
            <a:pPr>
              <a:lnSpc>
                <a:spcPct val="70000"/>
              </a:lnSpc>
            </a:pPr>
            <a:r>
              <a:rPr lang="en-US" sz="2400" b="1" dirty="0" smtClean="0">
                <a:solidFill>
                  <a:srgbClr val="3FCAFF"/>
                </a:solidFill>
                <a:latin typeface="Arial Black"/>
                <a:cs typeface="Arial Black"/>
              </a:rPr>
              <a:t>CROWDSOURCING :</a:t>
            </a:r>
            <a:endParaRPr lang="en-US" sz="2400" b="1" dirty="0">
              <a:solidFill>
                <a:srgbClr val="E68200"/>
              </a:solidFill>
              <a:latin typeface="Arial Black"/>
              <a:cs typeface="Arial Black"/>
            </a:endParaRPr>
          </a:p>
        </p:txBody>
      </p:sp>
      <p:sp>
        <p:nvSpPr>
          <p:cNvPr id="8" name="Rectangle 7"/>
          <p:cNvSpPr/>
          <p:nvPr/>
        </p:nvSpPr>
        <p:spPr>
          <a:xfrm>
            <a:off x="1331916" y="719352"/>
            <a:ext cx="4556632" cy="286232"/>
          </a:xfrm>
          <a:prstGeom prst="rect">
            <a:avLst/>
          </a:prstGeom>
        </p:spPr>
        <p:txBody>
          <a:bodyPr wrap="none">
            <a:spAutoFit/>
          </a:bodyPr>
          <a:lstStyle/>
          <a:p>
            <a:pPr>
              <a:lnSpc>
                <a:spcPct val="70000"/>
              </a:lnSpc>
            </a:pPr>
            <a:r>
              <a:rPr lang="en-US" b="1" dirty="0" smtClean="0">
                <a:solidFill>
                  <a:schemeClr val="tx1">
                    <a:lumMod val="75000"/>
                    <a:lumOff val="25000"/>
                  </a:schemeClr>
                </a:solidFill>
                <a:latin typeface="Arial Black"/>
                <a:cs typeface="Arial Black"/>
              </a:rPr>
              <a:t>IT’S TOUGH, BUT IT CAN BE DONE</a:t>
            </a:r>
            <a:endParaRPr lang="en-US" b="1" dirty="0">
              <a:solidFill>
                <a:srgbClr val="E68200"/>
              </a:solidFill>
              <a:latin typeface="Arial Black"/>
              <a:cs typeface="Arial Black"/>
            </a:endParaRPr>
          </a:p>
        </p:txBody>
      </p:sp>
      <p:sp>
        <p:nvSpPr>
          <p:cNvPr id="9" name="Content Placeholder 6"/>
          <p:cNvSpPr txBox="1">
            <a:spLocks/>
          </p:cNvSpPr>
          <p:nvPr/>
        </p:nvSpPr>
        <p:spPr>
          <a:xfrm>
            <a:off x="5506948" y="1592101"/>
            <a:ext cx="3390472"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000" smtClean="0"/>
              <a:t>3,000:1</a:t>
            </a:r>
          </a:p>
          <a:p>
            <a:pPr marL="0" indent="0">
              <a:buFont typeface="Arial" pitchFamily="34" charset="0"/>
              <a:buNone/>
            </a:pPr>
            <a:r>
              <a:rPr lang="en-US" sz="6000" smtClean="0"/>
              <a:t>Ratio of </a:t>
            </a:r>
          </a:p>
          <a:p>
            <a:pPr marL="0" indent="0">
              <a:buFont typeface="Arial" pitchFamily="34" charset="0"/>
              <a:buNone/>
            </a:pPr>
            <a:r>
              <a:rPr lang="en-US" sz="4000" smtClean="0"/>
              <a:t>Text vs. Video</a:t>
            </a:r>
          </a:p>
          <a:p>
            <a:pPr marL="0" indent="0">
              <a:buFont typeface="Arial" pitchFamily="34" charset="0"/>
              <a:buNone/>
            </a:pPr>
            <a:endParaRPr lang="en-US" sz="6000" dirty="0"/>
          </a:p>
        </p:txBody>
      </p:sp>
      <p:pic>
        <p:nvPicPr>
          <p:cNvPr id="10" name="Picture 2" descr="http://corp.expotv.com/wp-content/themes/expocorp/img/content-generation-drive-commerce.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1048" y="1630363"/>
            <a:ext cx="4105898" cy="301783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993</Words>
  <Application>Microsoft Macintosh PowerPoint</Application>
  <PresentationFormat>On-screen Show (4:3)</PresentationFormat>
  <Paragraphs>122</Paragraphs>
  <Slides>16</Slides>
  <Notes>1</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Ecotex + Resilience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Helene Stein</dc:creator>
  <cp:lastModifiedBy>Helene Stein</cp:lastModifiedBy>
  <cp:revision>23</cp:revision>
  <dcterms:created xsi:type="dcterms:W3CDTF">2013-08-20T04:48:18Z</dcterms:created>
  <dcterms:modified xsi:type="dcterms:W3CDTF">2013-08-20T04:48:48Z</dcterms:modified>
</cp:coreProperties>
</file>