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theme/theme2.xml" ContentType="application/vnd.openxmlformats-officedocument.theme+xml"/>
  <Override PartName="/ppt/viewProps.xml" ContentType="application/vnd.openxmlformats-officedocument.presentationml.viewProps+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
  </p:notesMasterIdLst>
  <p:sldIdLst>
    <p:sldId id="258" r:id="rId2"/>
    <p:sldId id="259" r:id="rId3"/>
    <p:sldId id="261"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6" d="100"/>
          <a:sy n="86" d="100"/>
        </p:scale>
        <p:origin x="-9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A9451-050D-E64E-A4D8-41F85F235BB4}" type="datetimeFigureOut">
              <a:rPr lang="en-US" smtClean="0"/>
              <a:t>8/18/13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9DC73-7CFC-6C47-A131-E23457C5F4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17 years later, Google published “Zero Moment of Truth” to describe the new impact on consumers at retail.  The explosion of reaching the ‘click to buy’ moment is dizzying.  Today’s shopper bounces back and forth at their own speed in a multi-channel marketplace.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switch devices to suit their needs at any given moment.  They search; go off to look at reviews, ratings, styles and prices; and then search again.  They see ads on TV and in newspapers and online.  They walk to local stores to look at products.  They talk to friends, over the back fence and on social media. </a:t>
            </a:r>
          </a:p>
          <a:p>
            <a:endParaRPr lang="en-US" dirty="0"/>
          </a:p>
        </p:txBody>
      </p:sp>
      <p:sp>
        <p:nvSpPr>
          <p:cNvPr id="4" name="Slide Number Placeholder 3"/>
          <p:cNvSpPr>
            <a:spLocks noGrp="1"/>
          </p:cNvSpPr>
          <p:nvPr>
            <p:ph type="sldNum" sz="quarter" idx="10"/>
          </p:nvPr>
        </p:nvSpPr>
        <p:spPr/>
        <p:txBody>
          <a:bodyPr/>
          <a:lstStyle/>
          <a:p>
            <a:fld id="{74BF19D8-FADA-A543-B29D-126409147596}"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02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t>8/18/13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t>8/18/13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t>8/18/13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BD09C6-002A-204D-A07A-A23B5F7C57D2}" type="datetimeFigureOut">
              <a:rPr lang="en-US" smtClean="0"/>
              <a:t>8/18/13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BD09C6-002A-204D-A07A-A23B5F7C57D2}" type="datetimeFigureOut">
              <a:rPr lang="en-US" smtClean="0"/>
              <a:t>8/18/13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BD09C6-002A-204D-A07A-A23B5F7C57D2}" type="datetimeFigureOut">
              <a:rPr lang="en-US" smtClean="0"/>
              <a:t>8/18/13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BD09C6-002A-204D-A07A-A23B5F7C57D2}" type="datetimeFigureOut">
              <a:rPr lang="en-US" smtClean="0"/>
              <a:t>8/18/13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BD09C6-002A-204D-A07A-A23B5F7C57D2}" type="datetimeFigureOut">
              <a:rPr lang="en-US" smtClean="0"/>
              <a:t>8/18/13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D09C6-002A-204D-A07A-A23B5F7C57D2}" type="datetimeFigureOut">
              <a:rPr lang="en-US" smtClean="0"/>
              <a:t>8/18/13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09C6-002A-204D-A07A-A23B5F7C57D2}" type="datetimeFigureOut">
              <a:rPr lang="en-US" smtClean="0"/>
              <a:t>8/18/13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BD09C6-002A-204D-A07A-A23B5F7C57D2}" type="datetimeFigureOut">
              <a:rPr lang="en-US" smtClean="0"/>
              <a:t>8/18/13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9E7E8-BA3E-DB48-A877-4F10FA7A23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D09C6-002A-204D-A07A-A23B5F7C57D2}" type="datetimeFigureOut">
              <a:rPr lang="en-US" smtClean="0"/>
              <a:t>8/18/13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9E7E8-BA3E-DB48-A877-4F10FA7A23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1" Type="http://schemas.openxmlformats.org/officeDocument/2006/relationships/hyperlink" Target="http://demo.pointroll.com/PointRoll/AdDemo/Procter&amp;Gamble/Herbal_Jamba_Expo_300Ld7.asp" TargetMode="External"/><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272105" cy="3081331"/>
          </a:xfrm>
        </p:spPr>
        <p:txBody>
          <a:bodyPr>
            <a:normAutofit/>
          </a:bodyPr>
          <a:lstStyle/>
          <a:p>
            <a:pPr lvl="1">
              <a:lnSpc>
                <a:spcPct val="80000"/>
              </a:lnSpc>
              <a:spcAft>
                <a:spcPts val="600"/>
              </a:spcAft>
              <a:buNone/>
            </a:pPr>
            <a:r>
              <a:rPr lang="en-US" sz="3600" spc="-150" dirty="0" smtClean="0">
                <a:latin typeface="Arial Black"/>
                <a:cs typeface="Arial Black"/>
              </a:rPr>
              <a:t>CROWD SOURCING</a:t>
            </a:r>
          </a:p>
          <a:p>
            <a:pPr lvl="1">
              <a:lnSpc>
                <a:spcPct val="80000"/>
              </a:lnSpc>
              <a:spcAft>
                <a:spcPts val="600"/>
              </a:spcAft>
              <a:buNone/>
            </a:pPr>
            <a:r>
              <a:rPr lang="en-US" sz="3600" spc="-150" dirty="0" smtClean="0">
                <a:latin typeface="Arial Black"/>
                <a:cs typeface="Arial Black"/>
              </a:rPr>
              <a:t> YOUR SHOPPING</a:t>
            </a:r>
          </a:p>
          <a:p>
            <a:pPr lvl="1">
              <a:lnSpc>
                <a:spcPct val="80000"/>
              </a:lnSpc>
              <a:spcAft>
                <a:spcPts val="600"/>
              </a:spcAft>
              <a:buNone/>
            </a:pPr>
            <a:r>
              <a:rPr lang="en-US" sz="3600" spc="-150" dirty="0" smtClean="0">
                <a:latin typeface="Arial Black"/>
                <a:cs typeface="Arial Black"/>
              </a:rPr>
              <a:t> MARKETING</a:t>
            </a:r>
          </a:p>
          <a:p>
            <a:pPr lvl="1">
              <a:lnSpc>
                <a:spcPct val="80000"/>
              </a:lnSpc>
              <a:spcAft>
                <a:spcPts val="600"/>
              </a:spcAft>
              <a:buNone/>
            </a:pPr>
            <a:r>
              <a:rPr lang="en-US" sz="3600" spc="-150" dirty="0" smtClean="0">
                <a:latin typeface="Arial Black"/>
                <a:cs typeface="Arial Black"/>
              </a:rPr>
              <a:t> CONTENT</a:t>
            </a:r>
          </a:p>
          <a:p>
            <a:pPr lvl="1" algn="ctr">
              <a:lnSpc>
                <a:spcPct val="80000"/>
              </a:lnSpc>
              <a:buNone/>
            </a:pPr>
            <a:endParaRPr lang="en-US" sz="3600" spc="-150" dirty="0" smtClean="0">
              <a:solidFill>
                <a:schemeClr val="tx1">
                  <a:lumMod val="75000"/>
                  <a:lumOff val="25000"/>
                </a:schemeClr>
              </a:solidFill>
              <a:latin typeface="Arial Black"/>
              <a:cs typeface="Arial Black"/>
            </a:endParaRPr>
          </a:p>
          <a:p>
            <a:endParaRPr lang="en-US" dirty="0"/>
          </a:p>
        </p:txBody>
      </p:sp>
      <p:pic>
        <p:nvPicPr>
          <p:cNvPr id="4" name="Picture 3" descr="cover_side.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18816"/>
          <a:stretch>
            <a:fillRect/>
          </a:stretch>
        </p:blipFill>
        <p:spPr>
          <a:xfrm>
            <a:off x="6313724" y="590720"/>
            <a:ext cx="2298700" cy="55676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8128" y="6003924"/>
            <a:ext cx="3000375" cy="3524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38779" y="6458720"/>
            <a:ext cx="2604282" cy="262617"/>
          </a:xfrm>
          <a:prstGeom prst="rect">
            <a:avLst/>
          </a:prstGeom>
        </p:spPr>
      </p:pic>
      <p:sp>
        <p:nvSpPr>
          <p:cNvPr id="8" name="Rectangle 7"/>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8" descr="iStock_000007983868Large.jpg"/>
          <p:cNvPicPr>
            <a:picLocks noChangeAspect="1"/>
          </p:cNvPicPr>
          <p:nvPr/>
        </p:nvPicPr>
        <p:blipFill>
          <a:blip r:embed="rId2"/>
          <a:srcRect l="3499" b="751"/>
          <a:stretch>
            <a:fillRect/>
          </a:stretch>
        </p:blipFill>
        <p:spPr bwMode="auto">
          <a:xfrm>
            <a:off x="699491" y="750438"/>
            <a:ext cx="6626754" cy="4885252"/>
          </a:xfrm>
          <a:prstGeom prst="rect">
            <a:avLst/>
          </a:prstGeom>
          <a:noFill/>
          <a:ln w="9525">
            <a:noFill/>
            <a:miter lim="800000"/>
            <a:headEnd/>
            <a:tailEnd/>
          </a:ln>
        </p:spPr>
      </p:pic>
      <p:pic>
        <p:nvPicPr>
          <p:cNvPr id="5" name="Picture 7" descr="circle2.png                                                    00BDA33D&#10;Machintosh HD                  87E65B68:"/>
          <p:cNvPicPr>
            <a:picLocks noChangeAspect="1" noChangeArrowheads="1"/>
          </p:cNvPicPr>
          <p:nvPr/>
        </p:nvPicPr>
        <p:blipFill>
          <a:blip r:embed="rId3"/>
          <a:srcRect/>
          <a:stretch>
            <a:fillRect/>
          </a:stretch>
        </p:blipFill>
        <p:spPr bwMode="auto">
          <a:xfrm>
            <a:off x="5192058" y="0"/>
            <a:ext cx="3951942" cy="2210301"/>
          </a:xfrm>
          <a:prstGeom prst="rect">
            <a:avLst/>
          </a:prstGeom>
          <a:noFill/>
          <a:ln w="9525">
            <a:noFill/>
            <a:miter lim="800000"/>
            <a:headEnd/>
            <a:tailEnd/>
          </a:ln>
        </p:spPr>
      </p:pic>
      <p:sp>
        <p:nvSpPr>
          <p:cNvPr id="6" name="Rectangle 5"/>
          <p:cNvSpPr/>
          <p:nvPr/>
        </p:nvSpPr>
        <p:spPr>
          <a:xfrm>
            <a:off x="5235318" y="654995"/>
            <a:ext cx="4009371" cy="991041"/>
          </a:xfrm>
          <a:prstGeom prst="rect">
            <a:avLst/>
          </a:prstGeom>
        </p:spPr>
        <p:txBody>
          <a:bodyPr wrap="square">
            <a:spAutoFit/>
          </a:bodyPr>
          <a:lstStyle/>
          <a:p>
            <a:pPr algn="ctr">
              <a:lnSpc>
                <a:spcPct val="80000"/>
              </a:lnSpc>
              <a:spcBef>
                <a:spcPct val="50000"/>
              </a:spcBef>
            </a:pPr>
            <a:r>
              <a:rPr lang="en-US" sz="2400" b="1" dirty="0" smtClean="0">
                <a:latin typeface="Arial" charset="0"/>
              </a:rPr>
              <a:t>Addressing your</a:t>
            </a:r>
            <a:br>
              <a:rPr lang="en-US" sz="2400" b="1" dirty="0" smtClean="0">
                <a:latin typeface="Arial" charset="0"/>
              </a:rPr>
            </a:br>
            <a:r>
              <a:rPr lang="en-US" sz="2400" b="1" dirty="0" smtClean="0">
                <a:latin typeface="Arial" charset="0"/>
              </a:rPr>
              <a:t>retail shelf used to</a:t>
            </a:r>
            <a:br>
              <a:rPr lang="en-US" sz="2400" b="1" dirty="0" smtClean="0">
                <a:latin typeface="Arial" charset="0"/>
              </a:rPr>
            </a:br>
            <a:r>
              <a:rPr lang="en-US" sz="2400" b="1" dirty="0" smtClean="0">
                <a:latin typeface="Arial" charset="0"/>
              </a:rPr>
              <a:t> be easier…</a:t>
            </a:r>
            <a:endParaRPr lang="en-US" sz="2400" dirty="0">
              <a:latin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180137"/>
            <a:ext cx="3000375" cy="3524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4013" y="6563701"/>
            <a:ext cx="2604282" cy="262617"/>
          </a:xfrm>
          <a:prstGeom prst="rect">
            <a:avLst/>
          </a:prstGeom>
        </p:spPr>
      </p:pic>
      <p:sp>
        <p:nvSpPr>
          <p:cNvPr id="9" name="Rectangle 8"/>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retail02.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452417" y="1962266"/>
            <a:ext cx="1207025" cy="913141"/>
          </a:xfrm>
          <a:prstGeom prst="rect">
            <a:avLst/>
          </a:prstGeom>
        </p:spPr>
      </p:pic>
      <p:pic>
        <p:nvPicPr>
          <p:cNvPr id="11" name="Picture 10" descr="chart_funnel_lin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18198" y="1714495"/>
            <a:ext cx="7924800" cy="3797300"/>
          </a:xfrm>
          <a:prstGeom prst="rect">
            <a:avLst/>
          </a:prstGeom>
        </p:spPr>
      </p:pic>
      <p:sp>
        <p:nvSpPr>
          <p:cNvPr id="12" name="Oval 11"/>
          <p:cNvSpPr/>
          <p:nvPr/>
        </p:nvSpPr>
        <p:spPr>
          <a:xfrm>
            <a:off x="543772"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4299457" y="5364115"/>
            <a:ext cx="317305" cy="317305"/>
          </a:xfrm>
          <a:prstGeom prst="ellipse">
            <a:avLst/>
          </a:prstGeom>
          <a:solidFill>
            <a:srgbClr val="276BE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Oval 14"/>
          <p:cNvSpPr/>
          <p:nvPr/>
        </p:nvSpPr>
        <p:spPr>
          <a:xfrm>
            <a:off x="3393672" y="1780661"/>
            <a:ext cx="317305" cy="317305"/>
          </a:xfrm>
          <a:prstGeom prst="ellipse">
            <a:avLst/>
          </a:prstGeom>
          <a:solidFill>
            <a:srgbClr val="D1272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Oval 15"/>
          <p:cNvSpPr/>
          <p:nvPr/>
        </p:nvSpPr>
        <p:spPr>
          <a:xfrm>
            <a:off x="5451353" y="1780661"/>
            <a:ext cx="317305" cy="317305"/>
          </a:xfrm>
          <a:prstGeom prst="ellipse">
            <a:avLst/>
          </a:prstGeom>
          <a:solidFill>
            <a:srgbClr val="F1BE2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1BE2A"/>
              </a:solidFill>
            </a:endParaRPr>
          </a:p>
        </p:txBody>
      </p:sp>
      <p:sp>
        <p:nvSpPr>
          <p:cNvPr id="17" name="Oval 16"/>
          <p:cNvSpPr/>
          <p:nvPr/>
        </p:nvSpPr>
        <p:spPr>
          <a:xfrm>
            <a:off x="5884574" y="3715325"/>
            <a:ext cx="317305" cy="317305"/>
          </a:xfrm>
          <a:prstGeom prst="ellipse">
            <a:avLst/>
          </a:prstGeom>
          <a:solidFill>
            <a:srgbClr val="26A33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Oval 17"/>
          <p:cNvSpPr/>
          <p:nvPr/>
        </p:nvSpPr>
        <p:spPr>
          <a:xfrm>
            <a:off x="8442998" y="3774865"/>
            <a:ext cx="317305" cy="317305"/>
          </a:xfrm>
          <a:prstGeom prst="ellipse">
            <a:avLst/>
          </a:prstGeom>
          <a:solidFill>
            <a:schemeClr val="tx1">
              <a:lumMod val="75000"/>
              <a:lumOff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333520" y="4046255"/>
            <a:ext cx="838841"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Need</a:t>
            </a:r>
            <a:endParaRPr lang="en-US" dirty="0">
              <a:solidFill>
                <a:schemeClr val="tx1">
                  <a:lumMod val="75000"/>
                  <a:lumOff val="25000"/>
                </a:schemeClr>
              </a:solidFill>
              <a:latin typeface="Arial Black"/>
              <a:cs typeface="Arial Black"/>
            </a:endParaRPr>
          </a:p>
        </p:txBody>
      </p:sp>
      <p:sp>
        <p:nvSpPr>
          <p:cNvPr id="20" name="TextBox 19"/>
          <p:cNvSpPr txBox="1"/>
          <p:nvPr/>
        </p:nvSpPr>
        <p:spPr>
          <a:xfrm>
            <a:off x="7693838" y="4046255"/>
            <a:ext cx="1364639"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Purchase</a:t>
            </a:r>
            <a:endParaRPr lang="en-US" dirty="0">
              <a:solidFill>
                <a:schemeClr val="tx1">
                  <a:lumMod val="75000"/>
                  <a:lumOff val="25000"/>
                </a:schemeClr>
              </a:solidFill>
              <a:latin typeface="Arial Black"/>
              <a:cs typeface="Arial Black"/>
            </a:endParaRPr>
          </a:p>
        </p:txBody>
      </p:sp>
      <p:sp>
        <p:nvSpPr>
          <p:cNvPr id="21" name="TextBox 20"/>
          <p:cNvSpPr txBox="1"/>
          <p:nvPr/>
        </p:nvSpPr>
        <p:spPr>
          <a:xfrm>
            <a:off x="4921701" y="1431966"/>
            <a:ext cx="1018227"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Mobile</a:t>
            </a:r>
            <a:endParaRPr lang="en-US" dirty="0">
              <a:solidFill>
                <a:schemeClr val="tx1">
                  <a:lumMod val="75000"/>
                  <a:lumOff val="25000"/>
                </a:schemeClr>
              </a:solidFill>
              <a:latin typeface="Arial Black"/>
              <a:cs typeface="Arial Black"/>
            </a:endParaRPr>
          </a:p>
        </p:txBody>
      </p:sp>
      <p:sp>
        <p:nvSpPr>
          <p:cNvPr id="22" name="TextBox 21"/>
          <p:cNvSpPr txBox="1"/>
          <p:nvPr/>
        </p:nvSpPr>
        <p:spPr>
          <a:xfrm>
            <a:off x="3242543" y="1426851"/>
            <a:ext cx="106967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Search</a:t>
            </a:r>
            <a:endParaRPr lang="en-US" dirty="0">
              <a:solidFill>
                <a:schemeClr val="tx1">
                  <a:lumMod val="75000"/>
                  <a:lumOff val="25000"/>
                </a:schemeClr>
              </a:solidFill>
              <a:latin typeface="Arial Black"/>
              <a:cs typeface="Arial Black"/>
            </a:endParaRPr>
          </a:p>
        </p:txBody>
      </p:sp>
      <p:sp>
        <p:nvSpPr>
          <p:cNvPr id="23" name="TextBox 22"/>
          <p:cNvSpPr txBox="1"/>
          <p:nvPr/>
        </p:nvSpPr>
        <p:spPr>
          <a:xfrm>
            <a:off x="4159251" y="5616290"/>
            <a:ext cx="1509473"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Brand Site</a:t>
            </a:r>
            <a:endParaRPr lang="en-US" dirty="0">
              <a:solidFill>
                <a:schemeClr val="tx1">
                  <a:lumMod val="75000"/>
                  <a:lumOff val="25000"/>
                </a:schemeClr>
              </a:solidFill>
              <a:latin typeface="Arial Black"/>
              <a:cs typeface="Arial Black"/>
            </a:endParaRPr>
          </a:p>
        </p:txBody>
      </p:sp>
      <p:sp>
        <p:nvSpPr>
          <p:cNvPr id="24" name="TextBox 23"/>
          <p:cNvSpPr txBox="1"/>
          <p:nvPr/>
        </p:nvSpPr>
        <p:spPr>
          <a:xfrm>
            <a:off x="5426467" y="3979693"/>
            <a:ext cx="966994"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Social</a:t>
            </a:r>
            <a:endParaRPr lang="en-US" dirty="0">
              <a:solidFill>
                <a:schemeClr val="tx1">
                  <a:lumMod val="75000"/>
                  <a:lumOff val="25000"/>
                </a:schemeClr>
              </a:solidFill>
              <a:latin typeface="Arial Black"/>
              <a:cs typeface="Arial Black"/>
            </a:endParaRPr>
          </a:p>
        </p:txBody>
      </p:sp>
      <p:sp>
        <p:nvSpPr>
          <p:cNvPr id="25" name="Oval 24"/>
          <p:cNvSpPr/>
          <p:nvPr/>
        </p:nvSpPr>
        <p:spPr>
          <a:xfrm>
            <a:off x="2403805" y="3761240"/>
            <a:ext cx="317305" cy="317305"/>
          </a:xfrm>
          <a:prstGeom prst="ellipse">
            <a:avLst/>
          </a:prstGeom>
          <a:solidFill>
            <a:srgbClr val="E682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E68200"/>
              </a:solidFill>
            </a:endParaRPr>
          </a:p>
        </p:txBody>
      </p:sp>
      <p:sp>
        <p:nvSpPr>
          <p:cNvPr id="26" name="TextBox 25"/>
          <p:cNvSpPr txBox="1"/>
          <p:nvPr/>
        </p:nvSpPr>
        <p:spPr>
          <a:xfrm>
            <a:off x="2193553" y="4032630"/>
            <a:ext cx="531002"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Ad</a:t>
            </a:r>
            <a:endParaRPr lang="en-US" dirty="0">
              <a:solidFill>
                <a:schemeClr val="tx1">
                  <a:lumMod val="75000"/>
                  <a:lumOff val="25000"/>
                </a:schemeClr>
              </a:solidFill>
              <a:latin typeface="Arial Black"/>
              <a:cs typeface="Arial Black"/>
            </a:endParaRPr>
          </a:p>
        </p:txBody>
      </p:sp>
      <p:sp>
        <p:nvSpPr>
          <p:cNvPr id="27" name="Oval 26"/>
          <p:cNvSpPr/>
          <p:nvPr/>
        </p:nvSpPr>
        <p:spPr>
          <a:xfrm>
            <a:off x="7175307" y="3774865"/>
            <a:ext cx="317305" cy="317305"/>
          </a:xfrm>
          <a:prstGeom prst="ellipse">
            <a:avLst/>
          </a:prstGeom>
          <a:solidFill>
            <a:srgbClr val="3FCA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7005489" y="3379068"/>
            <a:ext cx="922586" cy="369332"/>
          </a:xfrm>
          <a:prstGeom prst="rect">
            <a:avLst/>
          </a:prstGeom>
          <a:noFill/>
        </p:spPr>
        <p:txBody>
          <a:bodyPr wrap="none" rtlCol="0">
            <a:spAutoFit/>
          </a:bodyPr>
          <a:lstStyle/>
          <a:p>
            <a:r>
              <a:rPr lang="en-US" dirty="0" smtClean="0">
                <a:solidFill>
                  <a:schemeClr val="tx1">
                    <a:lumMod val="75000"/>
                    <a:lumOff val="25000"/>
                  </a:schemeClr>
                </a:solidFill>
                <a:latin typeface="Arial Black"/>
                <a:cs typeface="Arial Black"/>
              </a:rPr>
              <a:t>Retail</a:t>
            </a:r>
            <a:endParaRPr lang="en-US" dirty="0">
              <a:solidFill>
                <a:schemeClr val="tx1">
                  <a:lumMod val="75000"/>
                  <a:lumOff val="25000"/>
                </a:schemeClr>
              </a:solidFill>
              <a:latin typeface="Arial Black"/>
              <a:cs typeface="Arial Black"/>
            </a:endParaRPr>
          </a:p>
        </p:txBody>
      </p:sp>
      <p:pic>
        <p:nvPicPr>
          <p:cNvPr id="29" name="Picture 28" descr="search.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050064" y="1093001"/>
            <a:ext cx="1207025" cy="913141"/>
          </a:xfrm>
          <a:prstGeom prst="rect">
            <a:avLst/>
          </a:prstGeom>
        </p:spPr>
      </p:pic>
      <p:pic>
        <p:nvPicPr>
          <p:cNvPr id="30" name="Picture 29" descr="brand.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913465" y="5175048"/>
            <a:ext cx="1207025" cy="913141"/>
          </a:xfrm>
          <a:prstGeom prst="rect">
            <a:avLst/>
          </a:prstGeom>
        </p:spPr>
      </p:pic>
      <p:pic>
        <p:nvPicPr>
          <p:cNvPr id="31" name="Picture 30" descr="video.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993537" y="1192984"/>
            <a:ext cx="713719" cy="1259505"/>
          </a:xfrm>
          <a:prstGeom prst="rect">
            <a:avLst/>
          </a:prstGeom>
        </p:spPr>
      </p:pic>
      <p:pic>
        <p:nvPicPr>
          <p:cNvPr id="32" name="Picture 31" descr="social.pn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499234" y="4333145"/>
            <a:ext cx="1207025" cy="913141"/>
          </a:xfrm>
          <a:prstGeom prst="rect">
            <a:avLst/>
          </a:prstGeom>
        </p:spPr>
      </p:pic>
      <p:pic>
        <p:nvPicPr>
          <p:cNvPr id="33" name="Picture 32" descr="retail01.pn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032868" y="2474076"/>
            <a:ext cx="1207025" cy="913141"/>
          </a:xfrm>
          <a:prstGeom prst="rect">
            <a:avLst/>
          </a:prstGeom>
        </p:spPr>
      </p:pic>
      <p:grpSp>
        <p:nvGrpSpPr>
          <p:cNvPr id="3" name="Group 33"/>
          <p:cNvGrpSpPr/>
          <p:nvPr/>
        </p:nvGrpSpPr>
        <p:grpSpPr>
          <a:xfrm>
            <a:off x="1533303" y="2782819"/>
            <a:ext cx="1207025" cy="913141"/>
            <a:chOff x="1105111" y="4602509"/>
            <a:chExt cx="1207025" cy="913141"/>
          </a:xfrm>
        </p:grpSpPr>
        <p:pic>
          <p:nvPicPr>
            <p:cNvPr id="35" name="Picture 34" descr="ad.png"/>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105111" y="4602509"/>
              <a:ext cx="1207025" cy="913141"/>
            </a:xfrm>
            <a:prstGeom prst="rect">
              <a:avLst/>
            </a:prstGeom>
          </p:spPr>
        </p:pic>
        <p:pic>
          <p:nvPicPr>
            <p:cNvPr id="36" name="Picture 10">
              <a:hlinkClick r:id="rId11"/>
            </p:cNvPr>
            <p:cNvPicPr>
              <a:picLocks noChangeAspect="1" noChangeArrowheads="1"/>
            </p:cNvPicPr>
            <p:nvPr/>
          </p:nvPicPr>
          <p:blipFill rotWithShape="1">
            <a:blip r:embed="rId1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151246" y="4712776"/>
              <a:ext cx="1123897" cy="768308"/>
            </a:xfrm>
            <a:prstGeom prst="rect">
              <a:avLst/>
            </a:prstGeom>
            <a:noFill/>
            <a:ln>
              <a:noFill/>
            </a:ln>
          </p:spPr>
        </p:pic>
      </p:grpSp>
      <p:pic>
        <p:nvPicPr>
          <p:cNvPr id="37" name="Picture 2" descr="http://v1.zeromomentoftruth.com/images/zmot_logo.png"/>
          <p:cNvPicPr>
            <a:picLocks noChangeAspect="1" noChangeArrowheads="1"/>
          </p:cNvPicPr>
          <p:nvPr/>
        </p:nvPicPr>
        <p:blipFill>
          <a:blip r:embed="rId13"/>
          <a:srcRect/>
          <a:stretch>
            <a:fillRect/>
          </a:stretch>
        </p:blipFill>
        <p:spPr bwMode="auto">
          <a:xfrm>
            <a:off x="6889530" y="390235"/>
            <a:ext cx="1876097" cy="696546"/>
          </a:xfrm>
          <a:prstGeom prst="rect">
            <a:avLst/>
          </a:prstGeom>
          <a:noFill/>
        </p:spPr>
      </p:pic>
      <p:pic>
        <p:nvPicPr>
          <p:cNvPr id="38" name="Picture 37"/>
          <p:cNvPicPr>
            <a:picLocks noChangeAspect="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180137"/>
            <a:ext cx="3000375" cy="352425"/>
          </a:xfrm>
          <a:prstGeom prst="rect">
            <a:avLst/>
          </a:prstGeom>
        </p:spPr>
      </p:pic>
      <p:pic>
        <p:nvPicPr>
          <p:cNvPr id="39" name="Picture 38"/>
          <p:cNvPicPr>
            <a:picLocks noChangeAspect="1"/>
          </p:cNvPicPr>
          <p:nvPr/>
        </p:nvPicPr>
        <p:blipFill>
          <a:blip r:embed="rId1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715" y="6532560"/>
            <a:ext cx="2604282" cy="262617"/>
          </a:xfrm>
          <a:prstGeom prst="rect">
            <a:avLst/>
          </a:prstGeom>
        </p:spPr>
      </p:pic>
      <p:sp>
        <p:nvSpPr>
          <p:cNvPr id="34" name="Rectangle 33"/>
          <p:cNvSpPr/>
          <p:nvPr/>
        </p:nvSpPr>
        <p:spPr>
          <a:xfrm>
            <a:off x="3632500" y="6399099"/>
            <a:ext cx="5366570" cy="276999"/>
          </a:xfrm>
          <a:prstGeom prst="rect">
            <a:avLst/>
          </a:prstGeom>
        </p:spPr>
        <p:txBody>
          <a:bodyPr wrap="square">
            <a:spAutoFit/>
          </a:bodyPr>
          <a:lstStyle/>
          <a:p>
            <a:pPr algn="r"/>
            <a:r>
              <a:rPr lang="en-US" sz="1200" b="1" dirty="0" smtClean="0">
                <a:solidFill>
                  <a:schemeClr val="tx1">
                    <a:lumMod val="65000"/>
                    <a:lumOff val="35000"/>
                  </a:schemeClr>
                </a:solidFill>
                <a:latin typeface="AmericanTypewriter-Bold"/>
              </a:rPr>
              <a:t>©</a:t>
            </a:r>
            <a:r>
              <a:rPr lang="en-US" sz="1200" b="1" dirty="0" smtClean="0">
                <a:latin typeface="AmericanTypewriter-Bold"/>
              </a:rPr>
              <a:t> </a:t>
            </a:r>
            <a:r>
              <a:rPr lang="en-US" sz="1200" dirty="0" smtClean="0">
                <a:solidFill>
                  <a:schemeClr val="tx1">
                    <a:lumMod val="65000"/>
                    <a:lumOff val="35000"/>
                  </a:schemeClr>
                </a:solidFill>
              </a:rPr>
              <a:t>2013 John Courtney | Content Strategy Proprietary &amp; Confidential</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72865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anim calcmode="lin" valueType="num">
                                      <p:cBhvr>
                                        <p:cTn id="8" dur="2000" fill="hold"/>
                                        <p:tgtEl>
                                          <p:spTgt spid="25"/>
                                        </p:tgtEl>
                                        <p:attrNameLst>
                                          <p:attrName>ppt_w</p:attrName>
                                        </p:attrNameLst>
                                      </p:cBhvr>
                                      <p:tavLst>
                                        <p:tav tm="0" fmla="#ppt_w*sin(2.5*pi*$)">
                                          <p:val>
                                            <p:fltVal val="0"/>
                                          </p:val>
                                        </p:tav>
                                        <p:tav tm="100000">
                                          <p:val>
                                            <p:fltVal val="1"/>
                                          </p:val>
                                        </p:tav>
                                      </p:tavLst>
                                    </p:anim>
                                    <p:anim calcmode="lin" valueType="num">
                                      <p:cBhvr>
                                        <p:cTn id="9" dur="2000" fill="hold"/>
                                        <p:tgtEl>
                                          <p:spTgt spid="25"/>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45"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anim calcmode="lin" valueType="num">
                                      <p:cBhvr>
                                        <p:cTn id="16" dur="2000" fill="hold"/>
                                        <p:tgtEl>
                                          <p:spTgt spid="15"/>
                                        </p:tgtEl>
                                        <p:attrNameLst>
                                          <p:attrName>ppt_w</p:attrName>
                                        </p:attrNameLst>
                                      </p:cBhvr>
                                      <p:tavLst>
                                        <p:tav tm="0" fmla="#ppt_w*sin(2.5*pi*$)">
                                          <p:val>
                                            <p:fltVal val="0"/>
                                          </p:val>
                                        </p:tav>
                                        <p:tav tm="100000">
                                          <p:val>
                                            <p:fltVal val="1"/>
                                          </p:val>
                                        </p:tav>
                                      </p:tavLst>
                                    </p:anim>
                                    <p:anim calcmode="lin" valueType="num">
                                      <p:cBhvr>
                                        <p:cTn id="17" dur="2000" fill="hold"/>
                                        <p:tgtEl>
                                          <p:spTgt spid="15"/>
                                        </p:tgtEl>
                                        <p:attrNameLst>
                                          <p:attrName>ppt_h</p:attrName>
                                        </p:attrNameLst>
                                      </p:cBhvr>
                                      <p:tavLst>
                                        <p:tav tm="0">
                                          <p:val>
                                            <p:strVal val="#ppt_h"/>
                                          </p:val>
                                        </p:tav>
                                        <p:tav tm="100000">
                                          <p:val>
                                            <p:strVal val="#ppt_h"/>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4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ppt_w</p:attrName>
                                        </p:attrNameLst>
                                      </p:cBhvr>
                                      <p:tavLst>
                                        <p:tav tm="0" fmla="#ppt_w*sin(2.5*pi*$)">
                                          <p:val>
                                            <p:fltVal val="0"/>
                                          </p:val>
                                        </p:tav>
                                        <p:tav tm="100000">
                                          <p:val>
                                            <p:fltVal val="1"/>
                                          </p:val>
                                        </p:tav>
                                      </p:tavLst>
                                    </p:anim>
                                    <p:anim calcmode="lin" valueType="num">
                                      <p:cBhvr>
                                        <p:cTn id="25" dur="2000" fill="hold"/>
                                        <p:tgtEl>
                                          <p:spTgt spid="14"/>
                                        </p:tgtEl>
                                        <p:attrNameLst>
                                          <p:attrName>ppt_h</p:attrName>
                                        </p:attrNameLst>
                                      </p:cBhvr>
                                      <p:tavLst>
                                        <p:tav tm="0">
                                          <p:val>
                                            <p:strVal val="#ppt_h"/>
                                          </p:val>
                                        </p:tav>
                                        <p:tav tm="100000">
                                          <p:val>
                                            <p:strVal val="#ppt_h"/>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45"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anim calcmode="lin" valueType="num">
                                      <p:cBhvr>
                                        <p:cTn id="32" dur="2000" fill="hold"/>
                                        <p:tgtEl>
                                          <p:spTgt spid="16"/>
                                        </p:tgtEl>
                                        <p:attrNameLst>
                                          <p:attrName>ppt_w</p:attrName>
                                        </p:attrNameLst>
                                      </p:cBhvr>
                                      <p:tavLst>
                                        <p:tav tm="0" fmla="#ppt_w*sin(2.5*pi*$)">
                                          <p:val>
                                            <p:fltVal val="0"/>
                                          </p:val>
                                        </p:tav>
                                        <p:tav tm="100000">
                                          <p:val>
                                            <p:fltVal val="1"/>
                                          </p:val>
                                        </p:tav>
                                      </p:tavLst>
                                    </p:anim>
                                    <p:anim calcmode="lin" valueType="num">
                                      <p:cBhvr>
                                        <p:cTn id="33" dur="2000" fill="hold"/>
                                        <p:tgtEl>
                                          <p:spTgt spid="16"/>
                                        </p:tgtEl>
                                        <p:attrNameLst>
                                          <p:attrName>ppt_h</p:attrName>
                                        </p:attrNameLst>
                                      </p:cBhvr>
                                      <p:tavLst>
                                        <p:tav tm="0">
                                          <p:val>
                                            <p:strVal val="#ppt_h"/>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anim calcmode="lin" valueType="num">
                                      <p:cBhvr>
                                        <p:cTn id="40" dur="2000" fill="hold"/>
                                        <p:tgtEl>
                                          <p:spTgt spid="17"/>
                                        </p:tgtEl>
                                        <p:attrNameLst>
                                          <p:attrName>ppt_w</p:attrName>
                                        </p:attrNameLst>
                                      </p:cBhvr>
                                      <p:tavLst>
                                        <p:tav tm="0" fmla="#ppt_w*sin(2.5*pi*$)">
                                          <p:val>
                                            <p:fltVal val="0"/>
                                          </p:val>
                                        </p:tav>
                                        <p:tav tm="100000">
                                          <p:val>
                                            <p:fltVal val="1"/>
                                          </p:val>
                                        </p:tav>
                                      </p:tavLst>
                                    </p:anim>
                                    <p:anim calcmode="lin" valueType="num">
                                      <p:cBhvr>
                                        <p:cTn id="41" dur="2000" fill="hold"/>
                                        <p:tgtEl>
                                          <p:spTgt spid="17"/>
                                        </p:tgtEl>
                                        <p:attrNameLst>
                                          <p:attrName>ppt_h</p:attrName>
                                        </p:attrNameLst>
                                      </p:cBhvr>
                                      <p:tavLst>
                                        <p:tav tm="0">
                                          <p:val>
                                            <p:strVal val="#ppt_h"/>
                                          </p:val>
                                        </p:tav>
                                        <p:tav tm="100000">
                                          <p:val>
                                            <p:strVal val="#ppt_h"/>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45"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000"/>
                                        <p:tgtEl>
                                          <p:spTgt spid="27"/>
                                        </p:tgtEl>
                                      </p:cBhvr>
                                    </p:animEffect>
                                    <p:anim calcmode="lin" valueType="num">
                                      <p:cBhvr>
                                        <p:cTn id="48" dur="2000" fill="hold"/>
                                        <p:tgtEl>
                                          <p:spTgt spid="27"/>
                                        </p:tgtEl>
                                        <p:attrNameLst>
                                          <p:attrName>ppt_w</p:attrName>
                                        </p:attrNameLst>
                                      </p:cBhvr>
                                      <p:tavLst>
                                        <p:tav tm="0" fmla="#ppt_w*sin(2.5*pi*$)">
                                          <p:val>
                                            <p:fltVal val="0"/>
                                          </p:val>
                                        </p:tav>
                                        <p:tav tm="100000">
                                          <p:val>
                                            <p:fltVal val="1"/>
                                          </p:val>
                                        </p:tav>
                                      </p:tavLst>
                                    </p:anim>
                                    <p:anim calcmode="lin" valueType="num">
                                      <p:cBhvr>
                                        <p:cTn id="49" dur="2000" fill="hold"/>
                                        <p:tgtEl>
                                          <p:spTgt spid="27"/>
                                        </p:tgtEl>
                                        <p:attrNameLst>
                                          <p:attrName>ppt_h</p:attrName>
                                        </p:attrNameLst>
                                      </p:cBhvr>
                                      <p:tavLst>
                                        <p:tav tm="0">
                                          <p:val>
                                            <p:strVal val="#ppt_h"/>
                                          </p:val>
                                        </p:tav>
                                        <p:tav tm="100000">
                                          <p:val>
                                            <p:strVal val="#ppt_h"/>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 presetClass="entr" presetSubtype="0" fill="hold" nodeType="withEffect">
                                  <p:stCondLst>
                                    <p:cond delay="0"/>
                                  </p:stCondLst>
                                  <p:childTnLst>
                                    <p:set>
                                      <p:cBhvr>
                                        <p:cTn id="54" dur="1" fill="hold">
                                          <p:stCondLst>
                                            <p:cond delay="0"/>
                                          </p:stCondLst>
                                        </p:cTn>
                                        <p:tgtEl>
                                          <p:spTgt spid="3"/>
                                        </p:tgtEl>
                                        <p:attrNameLst>
                                          <p:attrName>style.visibility</p:attrName>
                                        </p:attrNameLst>
                                      </p:cBhvr>
                                      <p:to>
                                        <p:strVal val="visible"/>
                                      </p:to>
                                    </p:set>
                                  </p:childTnLst>
                                </p:cTn>
                              </p:par>
                              <p:par>
                                <p:cTn id="55" presetID="9"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dissolve">
                                      <p:cBhvr>
                                        <p:cTn id="60" dur="500"/>
                                        <p:tgtEl>
                                          <p:spTgt spid="30"/>
                                        </p:tgtEl>
                                      </p:cBhvr>
                                    </p:animEffect>
                                  </p:childTnLst>
                                </p:cTn>
                              </p:par>
                              <p:par>
                                <p:cTn id="61" presetID="9"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dissolve">
                                      <p:cBhvr>
                                        <p:cTn id="63" dur="500"/>
                                        <p:tgtEl>
                                          <p:spTgt spid="31"/>
                                        </p:tgtEl>
                                      </p:cBhvr>
                                    </p:animEffect>
                                  </p:childTnLst>
                                </p:cTn>
                              </p:par>
                              <p:par>
                                <p:cTn id="64" presetID="9"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par>
                                <p:cTn id="67" presetID="9" presetClass="entr" presetSubtype="0"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par>
                                <p:cTn id="70" presetID="9" presetClass="entr" presetSubtype="0" fill="hold" nodeType="with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dissolve">
                                      <p:cBhvr>
                                        <p:cTn id="72" dur="500"/>
                                        <p:tgtEl>
                                          <p:spTgt spid="8"/>
                                        </p:tgtEl>
                                      </p:cBhvr>
                                    </p:animEffect>
                                  </p:childTnLst>
                                </p:cTn>
                              </p:par>
                              <p:par>
                                <p:cTn id="73" presetID="9"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dissolve">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1" grpId="0"/>
      <p:bldP spid="22" grpId="0"/>
      <p:bldP spid="23" grpId="0"/>
      <p:bldP spid="24" grpId="0"/>
      <p:bldP spid="25" grpId="0" animBg="1"/>
      <p:bldP spid="26" grpId="0"/>
      <p:bldP spid="27" grpId="0" animBg="1"/>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TotalTime>
  <Words>183</Words>
  <Application>Microsoft Macintosh PowerPoint</Application>
  <PresentationFormat>On-screen Show (4:3)</PresentationFormat>
  <Paragraphs>18</Paragraphs>
  <Slides>3</Slides>
  <Notes>1</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Ecotex + Resilience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Helene Stein</dc:creator>
  <cp:lastModifiedBy>Helene Stein</cp:lastModifiedBy>
  <cp:revision>5</cp:revision>
  <dcterms:created xsi:type="dcterms:W3CDTF">2013-08-19T05:52:36Z</dcterms:created>
  <dcterms:modified xsi:type="dcterms:W3CDTF">2013-08-19T06:21:00Z</dcterms:modified>
</cp:coreProperties>
</file>