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175D-A574-0144-9F4A-162CAEBE5616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F48C-71C1-4A4E-8DB3-08BFE9EC1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022" y="1981172"/>
            <a:ext cx="5106487" cy="3817784"/>
          </a:xfrm>
          <a:prstGeom prst="rect">
            <a:avLst/>
          </a:prstGeom>
          <a:effectLst>
            <a:outerShdw blurRad="5842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3142" b="14074"/>
          <a:stretch>
            <a:fillRect/>
          </a:stretch>
        </p:blipFill>
        <p:spPr>
          <a:xfrm>
            <a:off x="535315" y="600333"/>
            <a:ext cx="5533405" cy="3606527"/>
          </a:xfrm>
          <a:prstGeom prst="rect">
            <a:avLst/>
          </a:prstGeom>
          <a:effectLst>
            <a:outerShdw blurRad="355600" dist="38100" dir="270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1199" y="1770576"/>
            <a:ext cx="5894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pperplate"/>
                <a:cs typeface="Copperplate"/>
              </a:rPr>
              <a:t>“What is tolerance?  It is the consequence of humanity.  We are all formed of frailty and error; let us pardon reciprocally each other’s folly-that is the first law of nature.”</a:t>
            </a:r>
            <a:r>
              <a:rPr lang="en-US" sz="2400" b="1" dirty="0" smtClean="0">
                <a:latin typeface="Copperplate"/>
                <a:cs typeface="Copperplate"/>
              </a:rPr>
              <a:t> </a:t>
            </a:r>
          </a:p>
          <a:p>
            <a:pPr algn="ctr"/>
            <a:endParaRPr lang="en-US" sz="2400" b="1" dirty="0" smtClean="0">
              <a:latin typeface="Copperplate"/>
              <a:cs typeface="Copperplate"/>
            </a:endParaRPr>
          </a:p>
          <a:p>
            <a:pPr algn="r"/>
            <a:r>
              <a:rPr lang="en-US" dirty="0" smtClean="0">
                <a:latin typeface="Copperplate"/>
                <a:cs typeface="Copperplate"/>
              </a:rPr>
              <a:t>-VOLTAIRE</a:t>
            </a:r>
            <a:endParaRPr lang="en-US" dirty="0"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233" y="634405"/>
            <a:ext cx="4112575" cy="5098233"/>
          </a:xfrm>
          <a:prstGeom prst="rect">
            <a:avLst/>
          </a:prstGeom>
          <a:effectLst>
            <a:outerShdw blurRad="5842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532" y="5774387"/>
            <a:ext cx="333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pperplate"/>
                <a:cs typeface="Copperplate"/>
              </a:rPr>
              <a:t>THE GROSS CLINIC </a:t>
            </a:r>
          </a:p>
          <a:p>
            <a:r>
              <a:rPr lang="en-US" sz="1400" dirty="0" smtClean="0">
                <a:latin typeface="Copperplate"/>
                <a:cs typeface="Copperplate"/>
              </a:rPr>
              <a:t>		-THOMAS EAKINS 1875</a:t>
            </a:r>
            <a:endParaRPr lang="en-US" sz="1400" dirty="0">
              <a:latin typeface="Copperplate"/>
              <a:cs typeface="Copperplat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9" y="211787"/>
            <a:ext cx="4445000" cy="3708400"/>
          </a:xfrm>
          <a:prstGeom prst="rect">
            <a:avLst/>
          </a:prstGeom>
          <a:effectLst>
            <a:outerShdw blurRad="381000" dist="38100" dir="2700000">
              <a:srgbClr val="000000">
                <a:alpha val="69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2451" y="4031732"/>
            <a:ext cx="3520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pperplate"/>
                <a:cs typeface="Copperplate"/>
              </a:rPr>
              <a:t>-FREEDMEN’S HOSPITAL CIRCA 1903</a:t>
            </a:r>
            <a:endParaRPr lang="en-US" sz="1400" dirty="0"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9276" y="1727883"/>
            <a:ext cx="508235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Copperplate"/>
                <a:cs typeface="Copperplate"/>
              </a:rPr>
              <a:t>“…PERSEVERANCE IS THE FOUNDATION OF ALL ACTIONS”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Copperplate"/>
              <a:cs typeface="Copperplat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993" y="4460019"/>
            <a:ext cx="126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pperplate"/>
                <a:cs typeface="Copperplate"/>
              </a:rPr>
              <a:t>-LAO TSU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76" y="750206"/>
            <a:ext cx="3000926" cy="3000926"/>
          </a:xfrm>
          <a:prstGeom prst="rect">
            <a:avLst/>
          </a:prstGeom>
          <a:effectLst>
            <a:outerShdw blurRad="5207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46382" y="4084116"/>
            <a:ext cx="554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pperplate"/>
                <a:cs typeface="Copperplate"/>
              </a:rPr>
              <a:t>“The worst of our institutions, in its worst aspect, cannot keep down energy, truthfulness, and earnest struggle for the right.”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9679" y="5818688"/>
            <a:ext cx="283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pperplate"/>
                <a:cs typeface="Copperplate"/>
              </a:rPr>
              <a:t>JAMES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pperplate"/>
                <a:cs typeface="Copperplate"/>
              </a:rPr>
              <a:t>McCUNE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pperplate"/>
                <a:cs typeface="Copperplate"/>
              </a:rPr>
              <a:t> SMITH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194" t="70926" r="23660" b="5409"/>
          <a:stretch>
            <a:fillRect/>
          </a:stretch>
        </p:blipFill>
        <p:spPr>
          <a:xfrm>
            <a:off x="3341896" y="2952519"/>
            <a:ext cx="5419213" cy="3086561"/>
          </a:xfrm>
          <a:prstGeom prst="rect">
            <a:avLst/>
          </a:prstGeom>
          <a:effectLst>
            <a:outerShdw blurRad="5461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44792" y="611402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opperplate"/>
                <a:cs typeface="Copperplate"/>
              </a:rPr>
              <a:t>FREEDMEN’S  HOSPITAL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opperplate"/>
              <a:cs typeface="Copperplat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7270" b="6410"/>
          <a:stretch>
            <a:fillRect/>
          </a:stretch>
        </p:blipFill>
        <p:spPr>
          <a:xfrm>
            <a:off x="1139663" y="487761"/>
            <a:ext cx="2448536" cy="3145225"/>
          </a:xfrm>
          <a:prstGeom prst="rect">
            <a:avLst/>
          </a:prstGeom>
          <a:effectLst>
            <a:outerShdw blurRad="5207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20275" y="2062894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pperplate"/>
                <a:cs typeface="Copperplate"/>
              </a:rPr>
              <a:t>Lieutenant Colonel</a:t>
            </a:r>
            <a:r>
              <a:rPr lang="en-US" dirty="0" smtClean="0">
                <a:latin typeface="Copperplate"/>
                <a:cs typeface="Copperplate"/>
              </a:rPr>
              <a:t> </a:t>
            </a:r>
          </a:p>
          <a:p>
            <a:r>
              <a:rPr lang="en-US" dirty="0" smtClean="0">
                <a:latin typeface="Copperplate"/>
                <a:cs typeface="Copperplate"/>
              </a:rPr>
              <a:t>Alexander </a:t>
            </a:r>
            <a:r>
              <a:rPr lang="en-US" dirty="0">
                <a:latin typeface="Copperplate"/>
                <a:cs typeface="Copperplate"/>
              </a:rPr>
              <a:t>T. Augusta</a:t>
            </a:r>
            <a:r>
              <a:rPr lang="en-US" dirty="0" smtClean="0">
                <a:latin typeface="Copperplate"/>
                <a:cs typeface="Copperplate"/>
              </a:rPr>
              <a:t> </a:t>
            </a:r>
            <a:endParaRPr lang="en-US" dirty="0"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243" b="9664"/>
          <a:stretch>
            <a:fillRect/>
          </a:stretch>
        </p:blipFill>
        <p:spPr>
          <a:xfrm>
            <a:off x="236273" y="1550665"/>
            <a:ext cx="8796110" cy="2230004"/>
          </a:xfrm>
          <a:prstGeom prst="rect">
            <a:avLst/>
          </a:prstGeom>
          <a:effectLst>
            <a:outerShdw blurRad="5461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337" r="15482"/>
          <a:stretch>
            <a:fillRect/>
          </a:stretch>
        </p:blipFill>
        <p:spPr>
          <a:xfrm>
            <a:off x="7176397" y="3563870"/>
            <a:ext cx="1388027" cy="2006387"/>
          </a:xfrm>
          <a:prstGeom prst="rect">
            <a:avLst/>
          </a:prstGeom>
          <a:effectLst>
            <a:outerShdw blurRad="8763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2551" y="1662164"/>
            <a:ext cx="5569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pperplate"/>
                <a:cs typeface="Copperplate"/>
              </a:rPr>
              <a:t>“No individual has any right to come into the world and go out of it without leaving behind him distinct and legitimate reasons for having passed through.”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4082" y="4120338"/>
            <a:ext cx="349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"/>
                <a:cs typeface="Copperplate"/>
              </a:rPr>
              <a:t>-George Washington Carver</a:t>
            </a:r>
            <a:endParaRPr lang="en-US" dirty="0"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18" y="393067"/>
            <a:ext cx="7050052" cy="5563507"/>
          </a:xfrm>
          <a:prstGeom prst="rect">
            <a:avLst/>
          </a:prstGeom>
          <a:effectLst>
            <a:outerShdw blurRad="6223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83523" y="616823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opperplate"/>
                <a:cs typeface="Copperplate"/>
              </a:rPr>
              <a:t>SURGICAL EQUIPMENT-LATE 19</a:t>
            </a:r>
            <a:r>
              <a:rPr lang="en-US" b="1" baseline="30000" dirty="0" smtClean="0">
                <a:solidFill>
                  <a:schemeClr val="bg2">
                    <a:lumMod val="25000"/>
                  </a:schemeClr>
                </a:solidFill>
                <a:latin typeface="Copperplate"/>
                <a:cs typeface="Copperplate"/>
              </a:rPr>
              <a:t>TH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opperplate"/>
                <a:cs typeface="Copperplate"/>
              </a:rPr>
              <a:t> CENTURY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219" y="1654041"/>
            <a:ext cx="5655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pperplate"/>
                <a:cs typeface="Copperplate"/>
              </a:rPr>
              <a:t>IN 2010, 7.4% OF DOCTORAL DEGREES WERE </a:t>
            </a:r>
          </a:p>
          <a:p>
            <a:pPr algn="ctr"/>
            <a:r>
              <a:rPr lang="en-US" sz="2400" b="1" dirty="0" smtClean="0">
                <a:latin typeface="Copperplate"/>
                <a:cs typeface="Copperplate"/>
              </a:rPr>
              <a:t>AWARDED TO AFRICAN AMERICANS.  65% OF THAT NUMBER WENT TO AFRICAN AMERICAN WOMEN</a:t>
            </a:r>
            <a:endParaRPr lang="en-US" sz="2400" b="1" dirty="0">
              <a:latin typeface="Copperplate"/>
              <a:cs typeface="Copperplat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451" y="5434689"/>
            <a:ext cx="594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latin typeface="Copperplate"/>
                <a:cs typeface="Copperplate"/>
              </a:rPr>
              <a:t>NATIONAL CENTER FOR EDUCATION STATISTICS</a:t>
            </a:r>
            <a:endParaRPr lang="en-US" dirty="0">
              <a:latin typeface="Copperplate"/>
              <a:cs typeface="Copperpla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175</Words>
  <Application>Microsoft Macintosh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Ecotex + Resilience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Helene Stein</dc:creator>
  <cp:lastModifiedBy>Helene Stein</cp:lastModifiedBy>
  <cp:revision>10</cp:revision>
  <dcterms:created xsi:type="dcterms:W3CDTF">2014-02-14T05:52:50Z</dcterms:created>
  <dcterms:modified xsi:type="dcterms:W3CDTF">2014-02-14T07:51:55Z</dcterms:modified>
</cp:coreProperties>
</file>