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040" y="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3F1A4-5E72-E944-9446-22CE7EAAEBD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34742-E1B2-5849-9580-C065E282EE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173D8-AB89-EE4B-8B8D-1D24214FA2F1}" type="datetimeFigureOut">
              <a:rPr lang="en-US" smtClean="0"/>
              <a:t>9/20/14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29867-1D5C-5F4F-BB9A-20A7F64982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42000">
              <a:schemeClr val="bg1">
                <a:alpha val="77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lin ang="8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9-20 at 5.34.1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2661" y="-69705"/>
            <a:ext cx="4191000" cy="1409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3700" y="889000"/>
            <a:ext cx="798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WHAT IS AN </a:t>
            </a:r>
            <a:r>
              <a:rPr lang="en-US" sz="2000" dirty="0" smtClean="0">
                <a:latin typeface="Arial Black"/>
                <a:cs typeface="Arial Black"/>
              </a:rPr>
              <a:t>ISE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(INFORMATION SHARING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ENVIRONMENT)?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498600"/>
            <a:ext cx="7112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b="1" dirty="0" smtClean="0">
                <a:latin typeface="Arial"/>
                <a:cs typeface="Arial"/>
              </a:rPr>
              <a:t>DEFINITION:</a:t>
            </a:r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  </a:t>
            </a:r>
          </a:p>
          <a:p>
            <a:pPr lvl="1"/>
            <a:r>
              <a:rPr lang="en-US" sz="1400" b="1" dirty="0" smtClean="0">
                <a:solidFill>
                  <a:srgbClr val="595959"/>
                </a:solidFill>
                <a:latin typeface="Arial"/>
                <a:cs typeface="Arial"/>
              </a:rPr>
              <a:t>A CONTEXT AND SYSTEMS ESTABLISHED FOR THE PURPOSE OF COORDINATING PEOPLE, PROJECTS, AND AGENCIES WITH THE INTENT OF EFFECTIVE AND EFFICIENT SHARING OF DATA FOR THE ADVANCEMENT OF ENFORCING NATIONAL SECURITY</a:t>
            </a:r>
            <a:endParaRPr lang="en-US" sz="1400" b="1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2730500"/>
            <a:ext cx="73914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MISSION AND OBJECTIVES</a:t>
            </a:r>
            <a:r>
              <a:rPr lang="en-US" sz="1600" b="1" dirty="0" smtClean="0">
                <a:solidFill>
                  <a:srgbClr val="595959"/>
                </a:solidFill>
                <a:latin typeface="Arial"/>
                <a:cs typeface="Arial"/>
              </a:rPr>
              <a:t>:</a:t>
            </a:r>
          </a:p>
          <a:p>
            <a:pPr lvl="1">
              <a:buClr>
                <a:schemeClr val="tx2"/>
              </a:buClr>
            </a:pPr>
            <a:r>
              <a:rPr lang="en-US" sz="1400" b="1" dirty="0" smtClean="0">
                <a:solidFill>
                  <a:srgbClr val="595959"/>
                </a:solidFill>
                <a:latin typeface="Arial"/>
                <a:cs typeface="Arial"/>
              </a:rPr>
              <a:t>TO PROMOTE AND SUPPORT THE FUNCTION OF RESPONSIBLE INFORMATION SHARING</a:t>
            </a:r>
          </a:p>
          <a:p>
            <a:pPr lvl="2">
              <a:buClr>
                <a:schemeClr val="tx2"/>
              </a:buClr>
              <a:buFont typeface="Wingdings" charset="2"/>
              <a:buChar char="§"/>
            </a:pPr>
            <a:r>
              <a:rPr lang="en-US" sz="1400" b="1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400" b="1" dirty="0" smtClean="0">
                <a:solidFill>
                  <a:srgbClr val="595959"/>
                </a:solidFill>
                <a:latin typeface="Arial"/>
                <a:cs typeface="Arial"/>
              </a:rPr>
              <a:t>PURPOSE: TO EXTEND THE OUTREACH OF HOMELAND SECURITY, COUNTERTERRORISM, AND CYBERSECURITY  </a:t>
            </a:r>
          </a:p>
          <a:p>
            <a:pPr lvl="1">
              <a:buClr>
                <a:schemeClr val="tx2"/>
              </a:buClr>
            </a:pPr>
            <a:r>
              <a:rPr lang="en-US" sz="1400" b="1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</a:p>
          <a:p>
            <a:pPr lvl="1">
              <a:buClr>
                <a:schemeClr val="tx2"/>
              </a:buClr>
              <a:buFont typeface="Wingdings" charset="2"/>
              <a:buChar char="§"/>
            </a:pPr>
            <a:r>
              <a:rPr lang="en-US" sz="1400" b="1" dirty="0" smtClean="0">
                <a:solidFill>
                  <a:srgbClr val="595959"/>
                </a:solidFill>
                <a:latin typeface="Arial"/>
                <a:cs typeface="Arial"/>
              </a:rPr>
              <a:t> IMPROVE DECISION MAKING EFFICIENCIES BY ENCOURAGING STEWARDSHIP  AND PARTNERSHIP </a:t>
            </a:r>
          </a:p>
          <a:p>
            <a:pPr lvl="1">
              <a:buClr>
                <a:schemeClr val="tx2"/>
              </a:buClr>
              <a:buFont typeface="Wingdings" charset="2"/>
              <a:buChar char="§"/>
            </a:pPr>
            <a:endParaRPr lang="en-US" sz="14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lvl="1">
              <a:buClr>
                <a:schemeClr val="tx2"/>
              </a:buClr>
              <a:buFont typeface="Wingdings" charset="2"/>
              <a:buChar char="§"/>
            </a:pPr>
            <a:r>
              <a:rPr lang="en-US" sz="1400" b="1" dirty="0" smtClean="0">
                <a:solidFill>
                  <a:srgbClr val="595959"/>
                </a:solidFill>
                <a:latin typeface="Arial"/>
                <a:cs typeface="Arial"/>
              </a:rPr>
              <a:t> WORK TO CONSCIOUSLY INTERFACE EXISTING INFORMATION STREAMS</a:t>
            </a:r>
          </a:p>
          <a:p>
            <a:pPr lvl="1">
              <a:buClr>
                <a:schemeClr val="tx2"/>
              </a:buClr>
              <a:buFont typeface="Wingdings" charset="2"/>
              <a:buChar char="§"/>
            </a:pPr>
            <a:endParaRPr lang="en-US" sz="14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lvl="1">
              <a:buClr>
                <a:schemeClr val="tx2"/>
              </a:buClr>
              <a:buFont typeface="Wingdings" charset="2"/>
              <a:buChar char="§"/>
            </a:pPr>
            <a:r>
              <a:rPr lang="en-US" sz="1400" b="1" dirty="0" smtClean="0">
                <a:solidFill>
                  <a:srgbClr val="595959"/>
                </a:solidFill>
                <a:latin typeface="Arial"/>
                <a:cs typeface="Arial"/>
              </a:rPr>
              <a:t> COLLABORATE TO STANDARDIZE,  REFERENCE, AND AUTOMATE INFORMATION SHARING POLICIES AND AGREEMENTS</a:t>
            </a:r>
          </a:p>
          <a:p>
            <a:pPr lvl="1">
              <a:buClr>
                <a:schemeClr val="tx2"/>
              </a:buClr>
              <a:buFont typeface="Wingdings" charset="2"/>
              <a:buChar char="§"/>
            </a:pPr>
            <a:endParaRPr lang="en-US" sz="14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lvl="1">
              <a:buClr>
                <a:schemeClr val="tx2"/>
              </a:buClr>
              <a:buFont typeface="Wingdings" charset="2"/>
              <a:buChar char="§"/>
            </a:pPr>
            <a:r>
              <a:rPr lang="en-US" sz="1400" b="1" dirty="0" smtClean="0">
                <a:solidFill>
                  <a:srgbClr val="595959"/>
                </a:solidFill>
                <a:latin typeface="Arial"/>
                <a:cs typeface="Arial"/>
              </a:rPr>
              <a:t> MAINTAIN RESPECT FOR THE PROTECTION OF PRIVACY, CIVIL LIBERTIES AND CIVIL RIGHTS.</a:t>
            </a:r>
            <a:endParaRPr lang="en-US" sz="1400" b="1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6400800"/>
            <a:ext cx="1039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376092"/>
                </a:solidFill>
                <a:latin typeface="Arial"/>
                <a:cs typeface="Arial"/>
              </a:rPr>
              <a:t>www.ise.gov</a:t>
            </a:r>
            <a:endParaRPr lang="en-US" sz="1200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42000">
              <a:schemeClr val="bg1">
                <a:alpha val="77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lin ang="8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9-20 at 5.34.1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2661" y="-69705"/>
            <a:ext cx="4191000" cy="1409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38600" y="6400800"/>
            <a:ext cx="1039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376092"/>
                </a:solidFill>
                <a:latin typeface="Arial"/>
                <a:cs typeface="Arial"/>
              </a:rPr>
              <a:t>www.ise.gov</a:t>
            </a:r>
            <a:endParaRPr lang="en-US" sz="12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889000"/>
            <a:ext cx="798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ISE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HISTORY AND BACKGROUND: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167640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  <a:buFont typeface="Wingdings" charset="2"/>
              <a:buChar char="§"/>
            </a:pPr>
            <a:r>
              <a:rPr lang="en-US" sz="1600" dirty="0" smtClean="0">
                <a:latin typeface="Arial"/>
                <a:cs typeface="Arial"/>
              </a:rPr>
              <a:t> The ISE was established by the White House in 2009, taking the place of the former Information Sharing </a:t>
            </a:r>
            <a:r>
              <a:rPr lang="en-US" sz="1600" dirty="0">
                <a:latin typeface="Arial"/>
                <a:cs typeface="Arial"/>
              </a:rPr>
              <a:t>C</a:t>
            </a:r>
            <a:r>
              <a:rPr lang="en-US" sz="1600" dirty="0" smtClean="0">
                <a:latin typeface="Arial"/>
                <a:cs typeface="Arial"/>
              </a:rPr>
              <a:t>ouncil.  </a:t>
            </a:r>
          </a:p>
          <a:p>
            <a:pPr>
              <a:buClr>
                <a:schemeClr val="tx2"/>
              </a:buClr>
              <a:buFont typeface="Wingdings" charset="2"/>
              <a:buChar char="§"/>
            </a:pPr>
            <a:endParaRPr lang="en-US" sz="1600" dirty="0" smtClean="0">
              <a:latin typeface="Arial"/>
              <a:cs typeface="Arial"/>
            </a:endParaRPr>
          </a:p>
          <a:p>
            <a:pPr>
              <a:buClr>
                <a:schemeClr val="tx2"/>
              </a:buClr>
              <a:buFont typeface="Wingdings" charset="2"/>
              <a:buChar char="§"/>
            </a:pPr>
            <a:r>
              <a:rPr lang="en-US" sz="1600" dirty="0" smtClean="0">
                <a:latin typeface="Arial"/>
                <a:cs typeface="Arial"/>
              </a:rPr>
              <a:t> It became clear that the benefits of information sharing extended beyond the boundaries of terrorism related issues </a:t>
            </a:r>
          </a:p>
          <a:p>
            <a:pPr>
              <a:buClr>
                <a:schemeClr val="tx2"/>
              </a:buClr>
              <a:buFont typeface="Wingdings" charset="2"/>
              <a:buChar char="§"/>
            </a:pPr>
            <a:endParaRPr lang="en-US" sz="1600" dirty="0" smtClean="0">
              <a:latin typeface="Arial"/>
              <a:cs typeface="Arial"/>
            </a:endParaRPr>
          </a:p>
          <a:p>
            <a:pPr>
              <a:buClr>
                <a:schemeClr val="tx2"/>
              </a:buClr>
              <a:buFont typeface="Wingdings" charset="2"/>
              <a:buChar char="§"/>
            </a:pPr>
            <a:r>
              <a:rPr lang="en-US" sz="1600" dirty="0" smtClean="0">
                <a:latin typeface="Arial"/>
                <a:cs typeface="Arial"/>
              </a:rPr>
              <a:t> In 2010, as a Program Manager was designated for the ISE, observations confirmed that the techniques and systems employed by the ISE are also applicable for other types of national security.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43434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INFORMATION SHARING ENVIRONMENT </a:t>
            </a:r>
            <a:r>
              <a:rPr lang="en-US" b="1" dirty="0" smtClean="0">
                <a:solidFill>
                  <a:srgbClr val="404040"/>
                </a:solidFill>
                <a:latin typeface="Arial"/>
                <a:cs typeface="Arial"/>
              </a:rPr>
              <a:t>COMMUNITY</a:t>
            </a:r>
            <a:r>
              <a:rPr lang="en-US" dirty="0" smtClean="0">
                <a:solidFill>
                  <a:srgbClr val="404040"/>
                </a:solidFill>
              </a:rPr>
              <a:t>:</a:t>
            </a:r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4953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Core participation involves cooperation and interface between federal, state, local, tribal and territorial governments and extends to the private sector and foreign allies.  </a:t>
            </a:r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42000">
              <a:schemeClr val="bg1">
                <a:alpha val="77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lin ang="8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9-20 at 5.34.1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2661" y="-69705"/>
            <a:ext cx="4191000" cy="1409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38600" y="6400800"/>
            <a:ext cx="1039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376092"/>
                </a:solidFill>
                <a:latin typeface="Arial"/>
                <a:cs typeface="Arial"/>
              </a:rPr>
              <a:t>www.ise.gov</a:t>
            </a:r>
            <a:endParaRPr lang="en-US" sz="12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15240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INFORMATION SHARING ENVIRONMENT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STRATEGIES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2590800"/>
            <a:ext cx="7162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  <a:buFont typeface="Wingdings" charset="2"/>
              <a:buChar char="§"/>
            </a:pPr>
            <a:r>
              <a:rPr lang="en-US" dirty="0" smtClean="0"/>
              <a:t> </a:t>
            </a:r>
            <a:r>
              <a:rPr lang="en-US" b="1" dirty="0" smtClean="0">
                <a:latin typeface="Arial"/>
                <a:cs typeface="Arial"/>
              </a:rPr>
              <a:t>INFORMATION</a:t>
            </a:r>
            <a:r>
              <a:rPr lang="en-US" dirty="0" smtClean="0"/>
              <a:t> </a:t>
            </a:r>
            <a:r>
              <a:rPr lang="en-US" b="1" dirty="0" smtClean="0"/>
              <a:t>AS A NATIONAL ASSET - </a:t>
            </a:r>
            <a:r>
              <a:rPr lang="en-US" sz="1600" b="1" dirty="0" smtClean="0">
                <a:solidFill>
                  <a:srgbClr val="595959"/>
                </a:solidFill>
              </a:rPr>
              <a:t>TO BE GATHERED, SHARED, STORED AND REFERED TO AS NEEDED IN ORDER TO PROMOTE THE SAFETY AND SECURITY OF THE NATION</a:t>
            </a:r>
          </a:p>
          <a:p>
            <a:pPr>
              <a:buClr>
                <a:schemeClr val="tx2"/>
              </a:buClr>
              <a:buFont typeface="Wingdings" charset="2"/>
              <a:buChar char="§"/>
            </a:pPr>
            <a:endParaRPr lang="en-US" sz="1600" b="1" dirty="0" smtClean="0">
              <a:solidFill>
                <a:srgbClr val="595959"/>
              </a:solidFill>
            </a:endParaRPr>
          </a:p>
          <a:p>
            <a:pPr>
              <a:buClr>
                <a:schemeClr val="tx2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INFORMATION SHARING </a:t>
            </a:r>
            <a:r>
              <a:rPr lang="en-US" sz="1600" b="1" dirty="0" smtClean="0">
                <a:solidFill>
                  <a:srgbClr val="595959"/>
                </a:solidFill>
              </a:rPr>
              <a:t>TO BE SAFEGUARDED AND CONSIDERED AS MANAGED RISK</a:t>
            </a:r>
          </a:p>
          <a:p>
            <a:pPr>
              <a:buClr>
                <a:schemeClr val="tx2"/>
              </a:buClr>
              <a:buFont typeface="Wingdings" charset="2"/>
              <a:buChar char="§"/>
            </a:pPr>
            <a:endParaRPr lang="en-US" sz="1600" b="1" dirty="0" smtClean="0">
              <a:solidFill>
                <a:srgbClr val="595959"/>
              </a:solidFill>
            </a:endParaRPr>
          </a:p>
          <a:p>
            <a:pPr>
              <a:buClr>
                <a:schemeClr val="tx2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rgbClr val="595959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THE VALUE OF INFORMATION SHARING THROUGH ITS CONTRIBUTION TO DECISION MAKING: </a:t>
            </a:r>
            <a:r>
              <a:rPr lang="en-US" sz="1600" b="1" dirty="0" smtClean="0">
                <a:solidFill>
                  <a:srgbClr val="595959"/>
                </a:solidFill>
              </a:rPr>
              <a:t>SUPPORTING AND ADVANCING DISCOVERY, ACTION AND RESOLUTION. </a:t>
            </a:r>
            <a:endParaRPr lang="en-US" sz="1600" b="1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306</Words>
  <Application>Microsoft Macintosh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Helene Stein</dc:creator>
  <cp:lastModifiedBy>Helene Stein</cp:lastModifiedBy>
  <cp:revision>8</cp:revision>
  <dcterms:created xsi:type="dcterms:W3CDTF">2014-09-21T00:27:01Z</dcterms:created>
  <dcterms:modified xsi:type="dcterms:W3CDTF">2014-09-21T02:34:00Z</dcterms:modified>
</cp:coreProperties>
</file>