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8808B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A183-8C16-E845-84E3-F86A0C844F42}" type="datetimeFigureOut">
              <a:rPr lang="en-US" smtClean="0"/>
              <a:t>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94D1-47FB-C24E-9A20-F1D0DDEB3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A183-8C16-E845-84E3-F86A0C844F42}" type="datetimeFigureOut">
              <a:rPr lang="en-US" smtClean="0"/>
              <a:t>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94D1-47FB-C24E-9A20-F1D0DDEB3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A183-8C16-E845-84E3-F86A0C844F42}" type="datetimeFigureOut">
              <a:rPr lang="en-US" smtClean="0"/>
              <a:t>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94D1-47FB-C24E-9A20-F1D0DDEB3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A183-8C16-E845-84E3-F86A0C844F42}" type="datetimeFigureOut">
              <a:rPr lang="en-US" smtClean="0"/>
              <a:t>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94D1-47FB-C24E-9A20-F1D0DDEB3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A183-8C16-E845-84E3-F86A0C844F42}" type="datetimeFigureOut">
              <a:rPr lang="en-US" smtClean="0"/>
              <a:t>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94D1-47FB-C24E-9A20-F1D0DDEB3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A183-8C16-E845-84E3-F86A0C844F42}" type="datetimeFigureOut">
              <a:rPr lang="en-US" smtClean="0"/>
              <a:t>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94D1-47FB-C24E-9A20-F1D0DDEB3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A183-8C16-E845-84E3-F86A0C844F42}" type="datetimeFigureOut">
              <a:rPr lang="en-US" smtClean="0"/>
              <a:t>2/21/15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94D1-47FB-C24E-9A20-F1D0DDEB3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A183-8C16-E845-84E3-F86A0C844F42}" type="datetimeFigureOut">
              <a:rPr lang="en-US" smtClean="0"/>
              <a:t>2/21/15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94D1-47FB-C24E-9A20-F1D0DDEB3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A183-8C16-E845-84E3-F86A0C844F42}" type="datetimeFigureOut">
              <a:rPr lang="en-US" smtClean="0"/>
              <a:t>2/21/15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94D1-47FB-C24E-9A20-F1D0DDEB3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A183-8C16-E845-84E3-F86A0C844F42}" type="datetimeFigureOut">
              <a:rPr lang="en-US" smtClean="0"/>
              <a:t>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94D1-47FB-C24E-9A20-F1D0DDEB3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A183-8C16-E845-84E3-F86A0C844F42}" type="datetimeFigureOut">
              <a:rPr lang="en-US" smtClean="0"/>
              <a:t>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94D1-47FB-C24E-9A20-F1D0DDEB3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A183-8C16-E845-84E3-F86A0C844F42}" type="datetimeFigureOut">
              <a:rPr lang="en-US" smtClean="0"/>
              <a:t>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94D1-47FB-C24E-9A20-F1D0DDEB373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0000">
              <a:srgbClr val="28808B">
                <a:alpha val="99000"/>
              </a:srgbClr>
            </a:gs>
            <a:gs pos="85000">
              <a:srgbClr val="FFFFFF">
                <a:alpha val="7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5-02-21 at 12.51.12 AM.png"/>
          <p:cNvPicPr>
            <a:picLocks noChangeAspect="1"/>
          </p:cNvPicPr>
          <p:nvPr/>
        </p:nvPicPr>
        <p:blipFill>
          <a:blip r:embed="rId2">
            <a:alphaModFix amt="90000"/>
          </a:blip>
          <a:srcRect t="17065" r="70140" b="27269"/>
          <a:stretch>
            <a:fillRect/>
          </a:stretch>
        </p:blipFill>
        <p:spPr>
          <a:xfrm>
            <a:off x="206727" y="231876"/>
            <a:ext cx="3824459" cy="4456029"/>
          </a:xfrm>
          <a:prstGeom prst="rect">
            <a:avLst/>
          </a:prstGeom>
        </p:spPr>
      </p:pic>
      <p:pic>
        <p:nvPicPr>
          <p:cNvPr id="5" name="Picture 4" descr="Screen Shot 2015-02-20 at 11.00.36 PM.png"/>
          <p:cNvPicPr>
            <a:picLocks noChangeAspect="1"/>
          </p:cNvPicPr>
          <p:nvPr/>
        </p:nvPicPr>
        <p:blipFill>
          <a:blip r:embed="rId3">
            <a:alphaModFix amt="81000"/>
          </a:blip>
          <a:srcRect t="14291" r="36698" b="8961"/>
          <a:stretch>
            <a:fillRect/>
          </a:stretch>
        </p:blipFill>
        <p:spPr>
          <a:xfrm>
            <a:off x="4999952" y="3706830"/>
            <a:ext cx="3874562" cy="2935969"/>
          </a:xfrm>
          <a:prstGeom prst="rect">
            <a:avLst/>
          </a:prstGeom>
        </p:spPr>
      </p:pic>
      <p:pic>
        <p:nvPicPr>
          <p:cNvPr id="6" name="Picture 5" descr="Screen Shot 2015-02-20 at 10.50.51 PM.png"/>
          <p:cNvPicPr>
            <a:picLocks noChangeAspect="1"/>
          </p:cNvPicPr>
          <p:nvPr/>
        </p:nvPicPr>
        <p:blipFill>
          <a:blip r:embed="rId4"/>
          <a:srcRect l="26807" t="25661" r="26685" b="25499"/>
          <a:stretch>
            <a:fillRect/>
          </a:stretch>
        </p:blipFill>
        <p:spPr>
          <a:xfrm>
            <a:off x="487288" y="4606594"/>
            <a:ext cx="3086140" cy="2025551"/>
          </a:xfrm>
          <a:prstGeom prst="rect">
            <a:avLst/>
          </a:prstGeom>
        </p:spPr>
      </p:pic>
      <p:pic>
        <p:nvPicPr>
          <p:cNvPr id="4" name="Picture 3" descr="Screen Shot 2015-02-20 at 11.36.14 PM.png"/>
          <p:cNvPicPr>
            <a:picLocks noChangeAspect="1"/>
          </p:cNvPicPr>
          <p:nvPr/>
        </p:nvPicPr>
        <p:blipFill>
          <a:blip r:embed="rId5">
            <a:alphaModFix amt="87000"/>
          </a:blip>
          <a:srcRect l="15502" t="25239" r="39281" b="29418"/>
          <a:stretch>
            <a:fillRect/>
          </a:stretch>
        </p:blipFill>
        <p:spPr>
          <a:xfrm>
            <a:off x="3794926" y="4894107"/>
            <a:ext cx="1447092" cy="9069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1186" y="231876"/>
            <a:ext cx="48433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Copperplate"/>
                <a:cs typeface="Copperplate"/>
              </a:rPr>
              <a:t>Discover the Mystique of Havana</a:t>
            </a:r>
          </a:p>
          <a:p>
            <a:pPr algn="ctr"/>
            <a:endParaRPr lang="en-US" b="1" dirty="0" smtClean="0">
              <a:solidFill>
                <a:schemeClr val="accent5">
                  <a:lumMod val="75000"/>
                </a:schemeClr>
              </a:solidFill>
              <a:latin typeface="Copperplate"/>
              <a:cs typeface="Copperplate"/>
            </a:endParaRPr>
          </a:p>
          <a:p>
            <a:pPr>
              <a:buFont typeface="Wingdings" charset="2"/>
              <a:buChar char="§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opperplate"/>
                <a:cs typeface="Copperplate"/>
              </a:rPr>
              <a:t>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Copperplate"/>
                <a:cs typeface="Copperplate"/>
              </a:rPr>
              <a:t>The veil is being lifted to reveal a vibrant culture</a:t>
            </a:r>
          </a:p>
          <a:p>
            <a:pPr>
              <a:buFont typeface="Wingdings" charset="2"/>
              <a:buChar char="§"/>
            </a:pPr>
            <a:endParaRPr lang="en-US" sz="1600" dirty="0" smtClean="0">
              <a:solidFill>
                <a:schemeClr val="accent5">
                  <a:lumMod val="75000"/>
                </a:schemeClr>
              </a:solidFill>
              <a:latin typeface="Copperplate"/>
              <a:cs typeface="Copperplate"/>
            </a:endParaRPr>
          </a:p>
          <a:p>
            <a:pPr>
              <a:buFont typeface="Wingdings" charset="2"/>
              <a:buChar char="§"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Copperplate"/>
                <a:cs typeface="Copperplate"/>
              </a:rPr>
              <a:t> Nothing can suppress the joy and enthusiasm of the Habaneros</a:t>
            </a:r>
          </a:p>
          <a:p>
            <a:pPr>
              <a:buFont typeface="Wingdings" charset="2"/>
              <a:buChar char="§"/>
            </a:pPr>
            <a:endParaRPr lang="en-US" sz="1600" dirty="0" smtClean="0">
              <a:solidFill>
                <a:schemeClr val="accent5">
                  <a:lumMod val="75000"/>
                </a:schemeClr>
              </a:solidFill>
              <a:latin typeface="Copperplate"/>
              <a:cs typeface="Copperplate"/>
            </a:endParaRPr>
          </a:p>
          <a:p>
            <a:pPr>
              <a:buFont typeface="Wingdings" charset="2"/>
              <a:buChar char="§"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Copperplate"/>
                <a:cs typeface="Copperplate"/>
              </a:rPr>
              <a:t>Vintage cars, Cohibas, mojitos and music-all a reason for joy and celebrations</a:t>
            </a:r>
          </a:p>
          <a:p>
            <a:pPr>
              <a:buFont typeface="Wingdings" charset="2"/>
              <a:buChar char="§"/>
            </a:pPr>
            <a:endParaRPr lang="en-US" sz="1600" dirty="0" smtClean="0">
              <a:solidFill>
                <a:schemeClr val="accent5">
                  <a:lumMod val="75000"/>
                </a:schemeClr>
              </a:solidFill>
              <a:latin typeface="Copperplate"/>
              <a:cs typeface="Copperplate"/>
            </a:endParaRPr>
          </a:p>
          <a:p>
            <a:pPr>
              <a:buFont typeface="Wingdings" charset="2"/>
              <a:buChar char="§"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Copperplate"/>
                <a:cs typeface="Copperplate"/>
              </a:rPr>
              <a:t>Visit the backstreets… stay at the Hotel Nacional.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Copperplate"/>
              <a:cs typeface="Copperplat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53</Words>
  <Application>Microsoft Macintosh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Ecotex + Resilience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Helene Stein</dc:creator>
  <cp:lastModifiedBy>Helene Stein</cp:lastModifiedBy>
  <cp:revision>5</cp:revision>
  <dcterms:created xsi:type="dcterms:W3CDTF">2015-02-21T08:36:58Z</dcterms:created>
  <dcterms:modified xsi:type="dcterms:W3CDTF">2015-02-21T09:09:50Z</dcterms:modified>
</cp:coreProperties>
</file>