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7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8C8B-1A26-2E45-A69C-6B4C436E71FA}" type="datetimeFigureOut">
              <a:rPr lang="en-US" smtClean="0"/>
              <a:t>12/3/15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33BE-8817-6A41-9145-3832964BC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8C8B-1A26-2E45-A69C-6B4C436E71FA}" type="datetimeFigureOut">
              <a:rPr lang="en-US" smtClean="0"/>
              <a:t>12/3/15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33BE-8817-6A41-9145-3832964BC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8C8B-1A26-2E45-A69C-6B4C436E71FA}" type="datetimeFigureOut">
              <a:rPr lang="en-US" smtClean="0"/>
              <a:t>12/3/15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33BE-8817-6A41-9145-3832964BC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8C8B-1A26-2E45-A69C-6B4C436E71FA}" type="datetimeFigureOut">
              <a:rPr lang="en-US" smtClean="0"/>
              <a:t>12/3/15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33BE-8817-6A41-9145-3832964BC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8C8B-1A26-2E45-A69C-6B4C436E71FA}" type="datetimeFigureOut">
              <a:rPr lang="en-US" smtClean="0"/>
              <a:t>12/3/15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33BE-8817-6A41-9145-3832964BC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8C8B-1A26-2E45-A69C-6B4C436E71FA}" type="datetimeFigureOut">
              <a:rPr lang="en-US" smtClean="0"/>
              <a:t>12/3/15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33BE-8817-6A41-9145-3832964BC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8C8B-1A26-2E45-A69C-6B4C436E71FA}" type="datetimeFigureOut">
              <a:rPr lang="en-US" smtClean="0"/>
              <a:t>12/3/15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33BE-8817-6A41-9145-3832964BC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8C8B-1A26-2E45-A69C-6B4C436E71FA}" type="datetimeFigureOut">
              <a:rPr lang="en-US" smtClean="0"/>
              <a:t>12/3/15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33BE-8817-6A41-9145-3832964BC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8C8B-1A26-2E45-A69C-6B4C436E71FA}" type="datetimeFigureOut">
              <a:rPr lang="en-US" smtClean="0"/>
              <a:t>12/3/15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33BE-8817-6A41-9145-3832964BC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8C8B-1A26-2E45-A69C-6B4C436E71FA}" type="datetimeFigureOut">
              <a:rPr lang="en-US" smtClean="0"/>
              <a:t>12/3/15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33BE-8817-6A41-9145-3832964BC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8C8B-1A26-2E45-A69C-6B4C436E71FA}" type="datetimeFigureOut">
              <a:rPr lang="en-US" smtClean="0"/>
              <a:t>12/3/15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33BE-8817-6A41-9145-3832964BC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38C8B-1A26-2E45-A69C-6B4C436E71FA}" type="datetimeFigureOut">
              <a:rPr lang="en-US" smtClean="0"/>
              <a:t>12/3/15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B33BE-8817-6A41-9145-3832964BCF8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80340" y="232881"/>
            <a:ext cx="534538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venir Heavy"/>
                <a:cs typeface="Avenir Heavy"/>
              </a:rPr>
              <a:t>GROWTH OF THE INTERNET</a:t>
            </a:r>
          </a:p>
          <a:p>
            <a:endParaRPr lang="en-US" sz="2400" dirty="0">
              <a:solidFill>
                <a:schemeClr val="accent6">
                  <a:lumMod val="20000"/>
                  <a:lumOff val="80000"/>
                </a:schemeClr>
              </a:solidFill>
              <a:latin typeface="Avenir Heavy"/>
              <a:cs typeface="Avenir Heavy"/>
            </a:endParaRPr>
          </a:p>
          <a:p>
            <a:endParaRPr lang="en-US" sz="2400" dirty="0">
              <a:solidFill>
                <a:schemeClr val="accent6">
                  <a:lumMod val="20000"/>
                  <a:lumOff val="80000"/>
                </a:schemeClr>
              </a:solidFill>
              <a:latin typeface="Avenir Heavy"/>
              <a:cs typeface="Avenir Heavy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0650" y="1521136"/>
            <a:ext cx="8121437" cy="2123658"/>
          </a:xfrm>
          <a:prstGeom prst="rect">
            <a:avLst/>
          </a:prstGeom>
          <a:gradFill flip="none" rotWithShape="1">
            <a:gsLst>
              <a:gs pos="42000">
                <a:schemeClr val="accent5">
                  <a:lumMod val="75000"/>
                  <a:alpha val="67000"/>
                </a:schemeClr>
              </a:gs>
              <a:gs pos="100000">
                <a:srgbClr val="FFFFFF">
                  <a:alpha val="67000"/>
                </a:srgbClr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40000" dist="23000" dir="5400000" sx="78000" sy="78000" rotWithShape="0">
              <a:srgbClr val="000000">
                <a:alpha val="37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venir Medium"/>
                <a:cs typeface="Avenir Medium"/>
              </a:rPr>
              <a:t>•</a:t>
            </a:r>
            <a:r>
              <a:rPr lang="en-US" dirty="0" smtClean="0">
                <a:solidFill>
                  <a:srgbClr val="EEECE1"/>
                </a:solidFill>
                <a:latin typeface="Avenir Medium"/>
                <a:cs typeface="Avenir Medium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venir Medium"/>
                <a:cs typeface="Avenir Medium"/>
              </a:rPr>
              <a:t>2005</a:t>
            </a:r>
            <a:r>
              <a:rPr lang="en-US" dirty="0" smtClean="0">
                <a:solidFill>
                  <a:srgbClr val="EEECE1"/>
                </a:solidFill>
                <a:latin typeface="Avenir Medium"/>
                <a:cs typeface="Avenir Medium"/>
              </a:rPr>
              <a:t> - 972 MILLION USERS WORLDWIDE…</a:t>
            </a:r>
          </a:p>
          <a:p>
            <a:r>
              <a:rPr lang="en-US" dirty="0" smtClean="0">
                <a:solidFill>
                  <a:srgbClr val="EEECE1"/>
                </a:solidFill>
                <a:latin typeface="Avenir Medium"/>
                <a:cs typeface="Avenir Medium"/>
              </a:rPr>
              <a:t>						15.2% OF WORLD POPULATION</a:t>
            </a:r>
          </a:p>
          <a:p>
            <a:r>
              <a:rPr lang="en-US" dirty="0" smtClean="0">
                <a:solidFill>
                  <a:srgbClr val="FF0000"/>
                </a:solidFill>
                <a:latin typeface="Avenir Medium"/>
                <a:cs typeface="Avenir Medium"/>
              </a:rPr>
              <a:t>•</a:t>
            </a:r>
            <a:r>
              <a:rPr lang="en-US" dirty="0" smtClean="0">
                <a:solidFill>
                  <a:srgbClr val="EEECE1"/>
                </a:solidFill>
                <a:latin typeface="Avenir Medium"/>
                <a:cs typeface="Avenir Medium"/>
              </a:rPr>
              <a:t> </a:t>
            </a:r>
            <a:r>
              <a:rPr lang="en-US" dirty="0" smtClean="0">
                <a:solidFill>
                  <a:srgbClr val="FFFFFF"/>
                </a:solidFill>
                <a:latin typeface="Avenir Medium"/>
                <a:cs typeface="Avenir Medium"/>
              </a:rPr>
              <a:t>2015</a:t>
            </a:r>
            <a:r>
              <a:rPr lang="en-US" dirty="0" smtClean="0">
                <a:solidFill>
                  <a:srgbClr val="EEECE1"/>
                </a:solidFill>
                <a:latin typeface="Avenir Medium"/>
                <a:cs typeface="Avenir Medium"/>
              </a:rPr>
              <a:t> – 3.27 BILLION USERS WORLDWIDE</a:t>
            </a:r>
          </a:p>
          <a:p>
            <a:r>
              <a:rPr lang="en-US" dirty="0" smtClean="0">
                <a:solidFill>
                  <a:srgbClr val="EEECE1"/>
                </a:solidFill>
                <a:latin typeface="Avenir Medium"/>
                <a:cs typeface="Avenir Medium"/>
              </a:rPr>
              <a:t>						45% OF WORLD POPULATION</a:t>
            </a:r>
          </a:p>
          <a:p>
            <a:endParaRPr lang="en-US" dirty="0" smtClean="0">
              <a:solidFill>
                <a:srgbClr val="EEECE1"/>
              </a:solidFill>
              <a:latin typeface="Avenir Medium"/>
              <a:cs typeface="Avenir Medium"/>
            </a:endParaRPr>
          </a:p>
          <a:p>
            <a:pPr algn="r"/>
            <a:endParaRPr lang="en-US" sz="1200" dirty="0" smtClean="0">
              <a:solidFill>
                <a:schemeClr val="tx1"/>
              </a:solidFill>
              <a:latin typeface="Avenir Medium"/>
              <a:cs typeface="Avenir Medium"/>
            </a:endParaRPr>
          </a:p>
          <a:p>
            <a:pPr algn="r"/>
            <a:r>
              <a:rPr lang="en-US" sz="1200" dirty="0" smtClean="0">
                <a:solidFill>
                  <a:schemeClr val="tx1"/>
                </a:solidFill>
                <a:latin typeface="Avenir Medium"/>
                <a:cs typeface="Avenir Medium"/>
              </a:rPr>
              <a:t>SOURCE:  www.internetworldstats.com</a:t>
            </a:r>
          </a:p>
          <a:p>
            <a:endParaRPr lang="en-US" dirty="0">
              <a:solidFill>
                <a:srgbClr val="EEECE1"/>
              </a:solidFill>
              <a:latin typeface="Avenir Medium"/>
              <a:cs typeface="Avenir Medium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9901" y="4409711"/>
            <a:ext cx="5832663" cy="1015663"/>
          </a:xfrm>
          <a:prstGeom prst="rect">
            <a:avLst/>
          </a:prstGeom>
          <a:solidFill>
            <a:schemeClr val="accent4">
              <a:lumMod val="75000"/>
              <a:alpha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latin typeface="Avenir Heavy"/>
                <a:cs typeface="Avenir Heavy"/>
              </a:rPr>
              <a:t>FACEBOOK:</a:t>
            </a:r>
          </a:p>
          <a:p>
            <a:r>
              <a:rPr lang="en-US" dirty="0" smtClean="0">
                <a:solidFill>
                  <a:srgbClr val="FF0000"/>
                </a:solidFill>
                <a:latin typeface="Avenir Medium"/>
                <a:cs typeface="Avenir Medium"/>
              </a:rPr>
              <a:t>•</a:t>
            </a:r>
            <a:r>
              <a:rPr lang="en-US" dirty="0" smtClean="0">
                <a:solidFill>
                  <a:schemeClr val="tx2"/>
                </a:solidFill>
                <a:latin typeface="Avenir Medium"/>
                <a:cs typeface="Avenir Medium"/>
              </a:rPr>
              <a:t> LAUNCHED IN 2004</a:t>
            </a:r>
          </a:p>
          <a:p>
            <a:r>
              <a:rPr lang="en-US" dirty="0" smtClean="0">
                <a:solidFill>
                  <a:srgbClr val="FF0000"/>
                </a:solidFill>
                <a:latin typeface="Avenir Medium"/>
                <a:cs typeface="Avenir Medium"/>
              </a:rPr>
              <a:t>• </a:t>
            </a:r>
            <a:r>
              <a:rPr lang="en-US" dirty="0" smtClean="0">
                <a:solidFill>
                  <a:schemeClr val="tx2"/>
                </a:solidFill>
                <a:latin typeface="Avenir Medium"/>
                <a:cs typeface="Avenir Medium"/>
              </a:rPr>
              <a:t>2015:  1.44 BILLION USERS WORLDWIDE</a:t>
            </a:r>
            <a:endParaRPr lang="en-US" dirty="0">
              <a:solidFill>
                <a:schemeClr val="tx2"/>
              </a:solidFill>
              <a:latin typeface="Avenir Medium"/>
              <a:cs typeface="Avenir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9339" y="428279"/>
            <a:ext cx="725022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B7DEE8"/>
                </a:solidFill>
                <a:latin typeface="Avenir Heavy"/>
                <a:cs typeface="Avenir Heavy"/>
              </a:rPr>
              <a:t>THE EVOLVING WORK ENVIRONMENT</a:t>
            </a:r>
          </a:p>
          <a:p>
            <a:endParaRPr lang="en-US" sz="2400" dirty="0">
              <a:solidFill>
                <a:srgbClr val="B7DEE8"/>
              </a:solidFill>
              <a:latin typeface="Avenir Heavy"/>
              <a:cs typeface="Avenir Heavy"/>
            </a:endParaRPr>
          </a:p>
          <a:p>
            <a:endParaRPr lang="en-US" sz="2400" dirty="0">
              <a:solidFill>
                <a:srgbClr val="B7DEE8"/>
              </a:solidFill>
              <a:latin typeface="Avenir Heavy"/>
              <a:cs typeface="Avenir Heavy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89339" y="1628607"/>
            <a:ext cx="725022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•</a:t>
            </a:r>
            <a:r>
              <a:rPr lang="en-US" dirty="0" smtClean="0"/>
              <a:t> 3.7 MILLION EMPLOYEES OR 1.8% OF THE WORKFORCE WORK FROM HOME AT LEAST HALF THE TIME THEY WORK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•</a:t>
            </a:r>
            <a:r>
              <a:rPr lang="en-US" dirty="0" smtClean="0"/>
              <a:t> 50% OF THE U.S. WORKFORCE HAS JOBS THAT ARE COMPATIBLE WITH TELECOMMUTING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•</a:t>
            </a:r>
            <a:r>
              <a:rPr lang="en-US" dirty="0" smtClean="0"/>
              <a:t> WHILE THE U.S. WORKFORCE INCREASED BY 1.8% FROM 2013-2014, THE PERCENTAGE OF THOSE TELECOMMUTING GREW BY 6.5% IN THE SAME TIME PERIOD. 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209654" y="6176158"/>
            <a:ext cx="3564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www.globalworkplaceanalytics.com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132</Words>
  <Application>Microsoft Macintosh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Ecotex + Resilience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Helene Stein</dc:creator>
  <cp:lastModifiedBy>Helene Stein</cp:lastModifiedBy>
  <cp:revision>8</cp:revision>
  <dcterms:created xsi:type="dcterms:W3CDTF">2015-12-03T08:48:50Z</dcterms:created>
  <dcterms:modified xsi:type="dcterms:W3CDTF">2015-12-03T09:32:32Z</dcterms:modified>
</cp:coreProperties>
</file>