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F2A1B"/>
    <a:srgbClr val="EABE0D"/>
    <a:srgbClr val="103712"/>
    <a:srgbClr val="144C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3ECB-7C88-3B4D-A410-4267C854BCDB}" type="datetimeFigureOut">
              <a:rPr lang="en-US" smtClean="0"/>
              <a:pPr/>
              <a:t>10/7/16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1BDB9-2F91-EF43-AA90-78553A2B33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1">
          <a:gsLst>
            <a:gs pos="0">
              <a:srgbClr val="103712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80554" y="231230"/>
            <a:ext cx="8623493" cy="6388785"/>
            <a:chOff x="280554" y="231230"/>
            <a:chExt cx="8623493" cy="6388785"/>
          </a:xfrm>
        </p:grpSpPr>
        <p:pic>
          <p:nvPicPr>
            <p:cNvPr id="4" name="Picture 3" descr="Photograph (2)-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8223" y="691020"/>
              <a:ext cx="8269100" cy="5595144"/>
            </a:xfrm>
            <a:prstGeom prst="rect">
              <a:avLst/>
            </a:prstGeom>
          </p:spPr>
        </p:pic>
        <p:sp useBgFill="1">
          <p:nvSpPr>
            <p:cNvPr id="6" name="TextBox 5"/>
            <p:cNvSpPr txBox="1"/>
            <p:nvPr/>
          </p:nvSpPr>
          <p:spPr>
            <a:xfrm>
              <a:off x="280554" y="231230"/>
              <a:ext cx="8520126" cy="2062103"/>
            </a:xfrm>
            <a:prstGeom prst="rect">
              <a:avLst/>
            </a:prstGeom>
            <a:effectLst>
              <a:outerShdw blurRad="76200" dist="12700" dir="2700000" sy="-23000" kx="-800400" algn="bl">
                <a:srgbClr val="000000">
                  <a:alpha val="15000"/>
                </a:srgbClr>
              </a:outerShdw>
            </a:effectLst>
          </p:spPr>
          <p:txBody>
            <a:bodyPr wrap="square" rtlCol="0" anchor="b">
              <a:spAutoFit/>
            </a:bodyPr>
            <a:lstStyle/>
            <a:p>
              <a:r>
                <a:rPr lang="en-US" sz="1600" b="1" dirty="0" smtClean="0">
                  <a:solidFill>
                    <a:srgbClr val="EABE0D"/>
                  </a:solidFill>
                  <a:latin typeface="Helvetica"/>
                  <a:cs typeface="Helvetica"/>
                </a:rPr>
                <a:t>LUIS MARTINEZ:</a:t>
              </a:r>
              <a:r>
                <a:rPr lang="en-US" sz="1600" b="1" dirty="0" smtClean="0">
                  <a:latin typeface="Helvetica"/>
                  <a:cs typeface="Helvetica"/>
                </a:rPr>
                <a:t> </a:t>
              </a:r>
              <a:r>
                <a:rPr lang="en-US" sz="1600" dirty="0" smtClean="0">
                  <a:solidFill>
                    <a:schemeClr val="tx2"/>
                  </a:solidFill>
                  <a:latin typeface="Helvetica"/>
                  <a:cs typeface="Helvetica"/>
                </a:rPr>
                <a:t>Senior Technology Executive with over 30 years experience in the IT field</a:t>
              </a:r>
              <a:endParaRPr lang="en-US" sz="1600" dirty="0" smtClean="0">
                <a:solidFill>
                  <a:schemeClr val="tx2"/>
                </a:solidFill>
                <a:latin typeface="Helvetica"/>
                <a:cs typeface="Helvetica"/>
              </a:endParaRPr>
            </a:p>
            <a:p>
              <a:endParaRPr lang="en-US" sz="1600" dirty="0" smtClean="0">
                <a:latin typeface="Helvetica"/>
                <a:cs typeface="Helvetica"/>
              </a:endParaRPr>
            </a:p>
            <a:p>
              <a:pPr marL="0" lvl="4">
                <a:buClr>
                  <a:srgbClr val="EABE0D"/>
                </a:buClr>
                <a:buFont typeface="Wingdings" charset="2"/>
                <a:buChar char="§"/>
              </a:pPr>
              <a:r>
                <a:rPr lang="en-US" sz="1600" dirty="0" smtClean="0">
                  <a:solidFill>
                    <a:schemeClr val="tx2"/>
                  </a:solidFill>
                  <a:latin typeface="Helvetica"/>
                  <a:cs typeface="Helvetica"/>
                </a:rPr>
                <a:t> </a:t>
              </a:r>
              <a:r>
                <a:rPr lang="en-US" sz="1600" b="1" dirty="0" smtClean="0">
                  <a:solidFill>
                    <a:srgbClr val="C4BD97"/>
                  </a:solidFill>
                  <a:latin typeface="Helvetica"/>
                  <a:cs typeface="Helvetica"/>
                </a:rPr>
                <a:t>Systems Administrator</a:t>
              </a:r>
              <a:r>
                <a:rPr lang="en-US" sz="1600" b="1" dirty="0" smtClean="0">
                  <a:solidFill>
                    <a:schemeClr val="tx2"/>
                  </a:solidFill>
                  <a:latin typeface="Helvetica"/>
                  <a:cs typeface="Helvetica"/>
                </a:rPr>
                <a:t> </a:t>
              </a:r>
              <a:r>
                <a:rPr lang="en-US" sz="1600" dirty="0" smtClean="0">
                  <a:solidFill>
                    <a:schemeClr val="tx2"/>
                  </a:solidFill>
                  <a:latin typeface="Helvetica"/>
                  <a:cs typeface="Helvetica"/>
                </a:rPr>
                <a:t>for IBM Mainframes in both Peru and the US</a:t>
              </a:r>
              <a:endParaRPr lang="en-US" sz="1600" dirty="0" smtClean="0">
                <a:solidFill>
                  <a:schemeClr val="tx2"/>
                </a:solidFill>
                <a:latin typeface="Helvetica"/>
                <a:cs typeface="Helvetica"/>
              </a:endParaRPr>
            </a:p>
            <a:p>
              <a:pPr>
                <a:buClr>
                  <a:srgbClr val="EABE0D"/>
                </a:buClr>
                <a:buFont typeface="Wingdings" charset="2"/>
                <a:buChar char="§"/>
              </a:pPr>
              <a:r>
                <a:rPr lang="en-US" sz="1600" b="1" dirty="0" smtClean="0">
                  <a:solidFill>
                    <a:srgbClr val="C4BD97"/>
                  </a:solidFill>
                  <a:latin typeface="Helvetica"/>
                  <a:cs typeface="Helvetica"/>
                </a:rPr>
                <a:t> IT </a:t>
              </a:r>
              <a:r>
                <a:rPr lang="en-US" sz="1600" b="1" dirty="0" smtClean="0">
                  <a:solidFill>
                    <a:srgbClr val="C4BD97"/>
                  </a:solidFill>
                  <a:latin typeface="Helvetica"/>
                  <a:cs typeface="Helvetica"/>
                </a:rPr>
                <a:t>Manager </a:t>
              </a:r>
              <a:r>
                <a:rPr lang="en-US" sz="1600" dirty="0" smtClean="0">
                  <a:solidFill>
                    <a:schemeClr val="tx2"/>
                  </a:solidFill>
                  <a:latin typeface="Helvetica"/>
                  <a:cs typeface="Helvetica"/>
                </a:rPr>
                <a:t>IBM Corporation </a:t>
              </a:r>
              <a:endParaRPr lang="en-US" sz="1600" dirty="0" smtClean="0">
                <a:solidFill>
                  <a:schemeClr val="tx2"/>
                </a:solidFill>
                <a:latin typeface="Helvetica"/>
                <a:cs typeface="Helvetica"/>
              </a:endParaRPr>
            </a:p>
            <a:p>
              <a:pPr>
                <a:buClr>
                  <a:srgbClr val="EABE0D"/>
                </a:buClr>
                <a:buFont typeface="Wingdings" charset="2"/>
                <a:buChar char="§"/>
              </a:pPr>
              <a:r>
                <a:rPr lang="en-US" sz="1600" b="1" dirty="0" smtClean="0">
                  <a:solidFill>
                    <a:srgbClr val="C4BD97"/>
                  </a:solidFill>
                  <a:latin typeface="Helvetica"/>
                  <a:cs typeface="Helvetica"/>
                </a:rPr>
                <a:t> IT </a:t>
              </a:r>
              <a:r>
                <a:rPr lang="en-US" sz="1600" b="1" dirty="0" smtClean="0">
                  <a:solidFill>
                    <a:srgbClr val="C4BD97"/>
                  </a:solidFill>
                  <a:latin typeface="Helvetica"/>
                  <a:cs typeface="Helvetica"/>
                </a:rPr>
                <a:t>Director </a:t>
              </a:r>
              <a:r>
                <a:rPr lang="en-US" sz="1600" dirty="0" smtClean="0">
                  <a:solidFill>
                    <a:schemeClr val="tx2"/>
                  </a:solidFill>
                  <a:latin typeface="Helvetica"/>
                  <a:cs typeface="Helvetica"/>
                </a:rPr>
                <a:t>– Carolee Designs</a:t>
              </a:r>
              <a:endParaRPr lang="en-US" sz="1600" dirty="0" smtClean="0">
                <a:solidFill>
                  <a:schemeClr val="tx2"/>
                </a:solidFill>
                <a:latin typeface="Helvetica"/>
                <a:cs typeface="Helvetica"/>
              </a:endParaRPr>
            </a:p>
            <a:p>
              <a:pPr>
                <a:buClr>
                  <a:srgbClr val="EABE0D"/>
                </a:buClr>
                <a:buFont typeface="Wingdings" charset="2"/>
                <a:buChar char="§"/>
              </a:pPr>
              <a:r>
                <a:rPr 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Helvetica"/>
                  <a:cs typeface="Helvetica"/>
                </a:rPr>
                <a:t> IT </a:t>
              </a:r>
              <a:r>
                <a:rPr 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Helvetica"/>
                  <a:cs typeface="Helvetica"/>
                </a:rPr>
                <a:t>Director</a:t>
              </a:r>
              <a:r>
                <a:rPr lang="en-US" sz="1600" dirty="0" smtClean="0">
                  <a:solidFill>
                    <a:schemeClr val="tx2"/>
                  </a:solidFill>
                  <a:latin typeface="Helvetica"/>
                  <a:cs typeface="Helvetica"/>
                </a:rPr>
                <a:t>- Morrell and Company Wine and Liquor </a:t>
              </a:r>
              <a:endParaRPr lang="en-US" sz="1600" dirty="0" smtClean="0">
                <a:solidFill>
                  <a:schemeClr val="tx2"/>
                </a:solidFill>
                <a:latin typeface="Helvetica"/>
                <a:cs typeface="Helvetica"/>
              </a:endParaRPr>
            </a:p>
            <a:p>
              <a:pPr>
                <a:buClr>
                  <a:srgbClr val="EABE0D"/>
                </a:buClr>
                <a:buFont typeface="Wingdings" charset="2"/>
                <a:buChar char="§"/>
              </a:pPr>
              <a:endParaRPr lang="en-US" dirty="0" smtClean="0"/>
            </a:p>
            <a:p>
              <a:endParaRPr lang="en-US" sz="1400" dirty="0">
                <a:latin typeface="Helvetica"/>
                <a:cs typeface="Helvetica"/>
              </a:endParaRPr>
            </a:p>
          </p:txBody>
        </p:sp>
        <p:pic>
          <p:nvPicPr>
            <p:cNvPr id="5" name="Picture 4" descr="Screen Shot 2016-10-02 at 3.17.08 AM.png"/>
            <p:cNvPicPr>
              <a:picLocks noChangeAspect="1"/>
            </p:cNvPicPr>
            <p:nvPr/>
          </p:nvPicPr>
          <p:blipFill>
            <a:blip r:embed="rId3">
              <a:lum bright="-11000"/>
            </a:blip>
            <a:stretch>
              <a:fillRect/>
            </a:stretch>
          </p:blipFill>
          <p:spPr>
            <a:xfrm>
              <a:off x="5859610" y="5919311"/>
              <a:ext cx="3044437" cy="700704"/>
            </a:xfrm>
            <a:prstGeom prst="rect">
              <a:avLst/>
            </a:prstGeom>
            <a:effectLst>
              <a:glow rad="101600">
                <a:schemeClr val="accent3">
                  <a:alpha val="75000"/>
                </a:schemeClr>
              </a:glow>
              <a:outerShdw blurRad="50800" dist="38100" dir="13500000" algn="tl">
                <a:srgbClr val="000000">
                  <a:alpha val="43000"/>
                </a:srgbClr>
              </a:outerShdw>
            </a:effec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1">
          <a:gsLst>
            <a:gs pos="21000">
              <a:srgbClr val="103712">
                <a:alpha val="95000"/>
              </a:srgb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10-02 at 3.17.08 AM.png"/>
          <p:cNvPicPr>
            <a:picLocks noChangeAspect="1"/>
          </p:cNvPicPr>
          <p:nvPr/>
        </p:nvPicPr>
        <p:blipFill>
          <a:blip r:embed="rId2">
            <a:lum bright="-11000"/>
          </a:blip>
          <a:stretch>
            <a:fillRect/>
          </a:stretch>
        </p:blipFill>
        <p:spPr>
          <a:xfrm>
            <a:off x="5859610" y="5875007"/>
            <a:ext cx="3044437" cy="700704"/>
          </a:xfrm>
          <a:prstGeom prst="rect">
            <a:avLst/>
          </a:prstGeom>
          <a:effectLst>
            <a:glow rad="101600">
              <a:schemeClr val="accent3">
                <a:alpha val="75000"/>
              </a:schemeClr>
            </a:glow>
            <a:outerShdw blurRad="50800" dist="38100" dir="13500000" algn="tl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80329" y="1484051"/>
            <a:ext cx="77573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UPDATED-UPGRADED ALL COMPUTERS FOR STAFF AND FACULTY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NETWORK INFRASTRUCTURE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UPGRADED NETWORK WIRELESS SYSTEM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PHONE SYSTEM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CLASSROOM PROJECTORS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SCHOOL SERVER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TECHNOLOGY EQUIPMENT IN ARTS DEPARTMENT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EQUIPMENT IN OUR SKILL CENTER DEPARTMENT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INTERNET ACCESS AND INCREASED BACK UP TO SUPPORT          	ENTIRE SCHOOL INCLUDING ACCESS FOR ALL 600 NEW CHROMEBOOKS. 	</a:t>
            </a:r>
            <a:endParaRPr lang="en-US" sz="1600" b="1" dirty="0">
              <a:solidFill>
                <a:schemeClr val="tx1">
                  <a:lumMod val="9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6834" y="550774"/>
            <a:ext cx="786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EABE0D"/>
                </a:solidFill>
              </a:rPr>
              <a:t>NOTRE DAME HIGH SCHOOL I.T. DEPARTMENT PROGRESS </a:t>
            </a:r>
            <a:endParaRPr lang="en-US" sz="2000" b="1" dirty="0">
              <a:solidFill>
                <a:srgbClr val="EABE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124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Helene Stein</dc:creator>
  <cp:lastModifiedBy>Helene Stein</cp:lastModifiedBy>
  <cp:revision>6</cp:revision>
  <dcterms:created xsi:type="dcterms:W3CDTF">2016-10-07T07:24:31Z</dcterms:created>
  <dcterms:modified xsi:type="dcterms:W3CDTF">2016-10-07T07:30:05Z</dcterms:modified>
</cp:coreProperties>
</file>