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3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vocados and limes" descr="Avocados and lime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320" t="8086" r="4510" b="628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2" name="REGENERATIVE…"/>
          <p:cNvSpPr txBox="1"/>
          <p:nvPr>
            <p:ph type="title"/>
          </p:nvPr>
        </p:nvSpPr>
        <p:spPr>
          <a:xfrm>
            <a:off x="1659443" y="6172526"/>
            <a:ext cx="21971001" cy="4648201"/>
          </a:xfrm>
          <a:prstGeom prst="rect">
            <a:avLst/>
          </a:prstGeom>
        </p:spPr>
        <p:txBody>
          <a:bodyPr/>
          <a:lstStyle/>
          <a:p>
            <a:pPr/>
            <a:r>
              <a:t>REGENERATIVE </a:t>
            </a:r>
          </a:p>
          <a:p>
            <a:pPr/>
            <a:r>
              <a:t>FARMING</a:t>
            </a:r>
          </a:p>
        </p:txBody>
      </p:sp>
      <p:sp>
        <p:nvSpPr>
          <p:cNvPr id="153" name="Rhett Cinquini"/>
          <p:cNvSpPr txBox="1"/>
          <p:nvPr>
            <p:ph type="body" idx="22"/>
          </p:nvPr>
        </p:nvSpPr>
        <p:spPr>
          <a:xfrm>
            <a:off x="4958159" y="606075"/>
            <a:ext cx="18384840" cy="8989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Rhett Cinquini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7126.jpeg" descr="IMG_71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0664" y="388963"/>
            <a:ext cx="20658463" cy="130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ustainable: able to be maintained…"/>
          <p:cNvSpPr txBox="1"/>
          <p:nvPr/>
        </p:nvSpPr>
        <p:spPr>
          <a:xfrm>
            <a:off x="1118157" y="4580481"/>
            <a:ext cx="22643448" cy="2535937"/>
          </a:xfrm>
          <a:prstGeom prst="rect">
            <a:avLst/>
          </a:prstGeom>
          <a:solidFill>
            <a:srgbClr val="4E7A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8000">
                <a:solidFill>
                  <a:srgbClr val="F7FAD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Sustainable: able to be maintained</a:t>
            </a:r>
          </a:p>
          <a:p>
            <a:pPr algn="l" defTabSz="825500">
              <a:defRPr sz="8000">
                <a:solidFill>
                  <a:srgbClr val="F7FAD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Restoration: the regeneration of new growth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7108.jpeg" descr="IMG_71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1110" y="294125"/>
            <a:ext cx="19681780" cy="13127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7129.jpeg" descr="IMG_71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931" y="707033"/>
            <a:ext cx="15704594" cy="12301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7114.jpeg" descr="IMG_7114.jpeg"/>
          <p:cNvPicPr>
            <a:picLocks noChangeAspect="1"/>
          </p:cNvPicPr>
          <p:nvPr/>
        </p:nvPicPr>
        <p:blipFill>
          <a:blip r:embed="rId2">
            <a:alphaModFix amt="78082"/>
            <a:extLst/>
          </a:blip>
          <a:stretch>
            <a:fillRect/>
          </a:stretch>
        </p:blipFill>
        <p:spPr>
          <a:xfrm>
            <a:off x="2397512" y="80464"/>
            <a:ext cx="20311430" cy="1355507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Is regenerative farming profitable?"/>
          <p:cNvSpPr txBox="1"/>
          <p:nvPr/>
        </p:nvSpPr>
        <p:spPr>
          <a:xfrm>
            <a:off x="771461" y="3850229"/>
            <a:ext cx="22841077" cy="5021073"/>
          </a:xfrm>
          <a:prstGeom prst="rect">
            <a:avLst/>
          </a:prstGeom>
          <a:solidFill>
            <a:srgbClr val="000000">
              <a:alpha val="5639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6000">
                <a:solidFill>
                  <a:srgbClr val="FFF2D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Is regenerative farming profitable?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7124.jpeg" descr="IMG_7124.jpeg"/>
          <p:cNvPicPr>
            <a:picLocks noChangeAspect="1"/>
          </p:cNvPicPr>
          <p:nvPr/>
        </p:nvPicPr>
        <p:blipFill>
          <a:blip r:embed="rId2">
            <a:alphaModFix amt="77625"/>
            <a:extLst/>
          </a:blip>
          <a:stretch>
            <a:fillRect/>
          </a:stretch>
        </p:blipFill>
        <p:spPr>
          <a:xfrm>
            <a:off x="1984692" y="105473"/>
            <a:ext cx="20414616" cy="13505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3464.jpeg" descr="IMG_346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8658" y="284409"/>
            <a:ext cx="8186685" cy="13147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"/>
          <p:cNvSpPr/>
          <p:nvPr/>
        </p:nvSpPr>
        <p:spPr>
          <a:xfrm>
            <a:off x="2158925" y="2701301"/>
            <a:ext cx="20684639" cy="831339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“Give a man a fish and feed him for a day .  Teach a man to fish and feed him for a lifetime.”"/>
          <p:cNvSpPr txBox="1"/>
          <p:nvPr/>
        </p:nvSpPr>
        <p:spPr>
          <a:xfrm>
            <a:off x="3571047" y="4297090"/>
            <a:ext cx="17241906" cy="4365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b="1" sz="12000">
                <a:solidFill>
                  <a:srgbClr val="D9EC37"/>
                </a:solidFill>
              </a:defRPr>
            </a:pPr>
            <a:r>
              <a:t>“</a:t>
            </a:r>
            <a:r>
              <a:rPr sz="7900"/>
              <a:t>Give a man a fish and feed him for a day .  Teach a man to fish and feed him for a lifetime.”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7123.jpeg" descr="IMG_71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0575" y="249196"/>
            <a:ext cx="19876102" cy="13217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3449.jpeg" descr="IMG_344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590550"/>
            <a:ext cx="12954000" cy="1253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7122.jpeg" descr="IMG_71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6073" y="-180567"/>
            <a:ext cx="25001727" cy="14459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3471.jpeg" descr="IMG_347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7286" y="701212"/>
            <a:ext cx="11145404" cy="1064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EFB41"/>
            </a:gs>
            <a:gs pos="100000">
              <a:srgbClr val="38571A"/>
            </a:gs>
          </a:gsLst>
          <a:lin ang="47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7119.jpeg" descr="IMG_71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168" y="267119"/>
            <a:ext cx="17479850" cy="13181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3459.jpeg" descr="IMG_345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8560" y="2730500"/>
            <a:ext cx="10223501" cy="825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7126.jpeg" descr="IMG_71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290" y="157194"/>
            <a:ext cx="21243420" cy="1340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3460.jpeg" descr="IMG_346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2101" y="667180"/>
            <a:ext cx="7719798" cy="12381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7127.jpeg" descr="IMG_71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74" y="641829"/>
            <a:ext cx="23660052" cy="1187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7130.jpeg" descr="IMG_71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25" y="718992"/>
            <a:ext cx="23988150" cy="12278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3461.jpeg" descr="IMG_346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7250" y="1098550"/>
            <a:ext cx="9969500" cy="1151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7121.jpeg" descr="IMG_71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0413" y="294764"/>
            <a:ext cx="19765725" cy="13126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7126.jpeg" descr="IMG_71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579" y="152695"/>
            <a:ext cx="21257686" cy="13410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3462.jpeg" descr="IMG_346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025" y="964060"/>
            <a:ext cx="7039948" cy="11296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76BB40"/>
            </a:gs>
            <a:gs pos="100000">
              <a:srgbClr val="38571A"/>
            </a:gs>
          </a:gsLst>
          <a:lin ang="10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7134.jpeg" descr="IMG_71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9104" y="432493"/>
            <a:ext cx="16125792" cy="12851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7108.jpeg" descr="IMG_71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042" y="-81670"/>
            <a:ext cx="20658250" cy="13779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3469.jpeg" descr="IMG_34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7582" y="746926"/>
            <a:ext cx="7943441" cy="7304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7138.jpeg" descr="IMG_71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490" y="552076"/>
            <a:ext cx="19869020" cy="1304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7136.jpeg" descr="IMG_71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868" y="1266473"/>
            <a:ext cx="6116103" cy="8593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7137.jpeg" descr="IMG_713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00755" y="4334073"/>
            <a:ext cx="6158790" cy="8587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7118.jpeg" descr="IMG_71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6247" y="-26600"/>
            <a:ext cx="17211506" cy="1376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353535" y="229650"/>
            <a:ext cx="23676930" cy="13256700"/>
          </a:xfrm>
          <a:prstGeom prst="rect">
            <a:avLst/>
          </a:prstGeom>
          <a:gradFill>
            <a:gsLst>
              <a:gs pos="0">
                <a:srgbClr val="EAF28F"/>
              </a:gs>
              <a:gs pos="100000">
                <a:srgbClr val="785800"/>
              </a:gs>
            </a:gsLst>
            <a:lin ang="17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0" name="IMG_7112.jpeg" descr="IMG_71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112" y="2237753"/>
            <a:ext cx="22485776" cy="7425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7109.jpeg" descr="IMG_71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2898" y="1693968"/>
            <a:ext cx="13547312" cy="925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7111.jpeg" descr="IMG_71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07" y="7454117"/>
            <a:ext cx="5302175" cy="5435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7110.jpeg" descr="IMG_71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59658" y="626105"/>
            <a:ext cx="5900700" cy="5507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7125.jpeg" descr="IMG_71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454" y="-120787"/>
            <a:ext cx="20974496" cy="1395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7117.jpeg" descr="IMG_7117.jpeg"/>
          <p:cNvPicPr>
            <a:picLocks noChangeAspect="1"/>
          </p:cNvPicPr>
          <p:nvPr/>
        </p:nvPicPr>
        <p:blipFill>
          <a:blip r:embed="rId3">
            <a:extLst/>
          </a:blip>
          <a:srcRect l="1341" t="0" r="0" b="0"/>
          <a:stretch>
            <a:fillRect/>
          </a:stretch>
        </p:blipFill>
        <p:spPr>
          <a:xfrm>
            <a:off x="3397750" y="1507256"/>
            <a:ext cx="18655721" cy="9454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7125.jpeg" descr="IMG_71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9284" y="595480"/>
            <a:ext cx="18585432" cy="12367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7115.jpeg" descr="IMG_71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3062" y="2781745"/>
            <a:ext cx="14397876" cy="8152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7114.jpeg" descr="IMG_71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0326" y="400757"/>
            <a:ext cx="19351550" cy="12914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Minimize or eliminate tillage…"/>
          <p:cNvSpPr txBox="1"/>
          <p:nvPr/>
        </p:nvSpPr>
        <p:spPr>
          <a:xfrm>
            <a:off x="1637341" y="1310068"/>
            <a:ext cx="11622090" cy="3838703"/>
          </a:xfrm>
          <a:prstGeom prst="rect">
            <a:avLst/>
          </a:prstGeom>
          <a:gradFill>
            <a:gsLst>
              <a:gs pos="0">
                <a:srgbClr val="263E0F"/>
              </a:gs>
              <a:gs pos="100000">
                <a:srgbClr val="76BB40"/>
              </a:gs>
            </a:gsLst>
            <a:lin ang="2519999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62000" indent="-762000" algn="l" defTabSz="825500">
              <a:buSzPct val="123000"/>
              <a:buChar char="•"/>
              <a:defRPr sz="10600">
                <a:solidFill>
                  <a:srgbClr val="FEFCD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/>
              <a:t>Minimize or eliminate tillage</a:t>
            </a:r>
            <a:endParaRPr sz="6000"/>
          </a:p>
          <a:p>
            <a:pPr marL="762000" indent="-762000" algn="l" defTabSz="825500">
              <a:buSzPct val="123000"/>
              <a:buChar char="•"/>
              <a:defRPr sz="10600">
                <a:solidFill>
                  <a:srgbClr val="FEFCD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/>
              <a:t>Protect the soil</a:t>
            </a:r>
            <a:endParaRPr sz="6000"/>
          </a:p>
          <a:p>
            <a:pPr marL="762000" indent="-762000" algn="l" defTabSz="825500">
              <a:buSzPct val="123000"/>
              <a:buChar char="•"/>
              <a:defRPr sz="10600">
                <a:solidFill>
                  <a:srgbClr val="FEFCD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/>
              <a:t>Biodiversity </a:t>
            </a:r>
            <a:endParaRPr sz="6000"/>
          </a:p>
          <a:p>
            <a:pPr marL="762000" indent="-762000" algn="l" defTabSz="825500">
              <a:buSzPct val="123000"/>
              <a:buChar char="•"/>
              <a:defRPr sz="10600">
                <a:solidFill>
                  <a:srgbClr val="FEFCD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6000"/>
              <a:t>Integrate livestock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7128.jpeg" descr="IMG_71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92" y="490928"/>
            <a:ext cx="19430908" cy="10909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odale Institute Regenerative Organic Agriculture"/>
          <p:cNvSpPr txBox="1"/>
          <p:nvPr/>
        </p:nvSpPr>
        <p:spPr>
          <a:xfrm>
            <a:off x="3772168" y="11912593"/>
            <a:ext cx="1731035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Rodale Institute Regenerative Organic Agriculture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