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7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CADBFC"/>
            </a:gs>
            <a:gs pos="100000">
              <a:srgbClr val="4D4D4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E3952A45-D759-453E-8435-87F0E1176410-L0-001.jpeg" descr="E3952A45-D759-453E-8435-87F0E117641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05" y="338683"/>
            <a:ext cx="12777590" cy="8631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1F490CAC-6A91-411A-B99A-F0E2CFEB100C-L0-001.jpeg" descr="1F490CAC-6A91-411A-B99A-F0E2CFEB100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21" y="319470"/>
            <a:ext cx="9013095" cy="6432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B4426D2C-5ECF-44A4-A48E-0FE70B19F8EF-L0-001.jpeg" descr="B4426D2C-5ECF-44A4-A48E-0FE70B19F8E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3407" y="3325178"/>
            <a:ext cx="3362255" cy="5980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“I travel less and have safety in mind when I do...”…"/>
          <p:cNvSpPr txBox="1"/>
          <p:nvPr/>
        </p:nvSpPr>
        <p:spPr>
          <a:xfrm>
            <a:off x="343661" y="758832"/>
            <a:ext cx="12317478" cy="710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500"/>
            </a:pPr>
            <a:r>
              <a:t>“I travel less and have safety in mind when I do...”</a:t>
            </a:r>
          </a:p>
          <a:p>
            <a:pPr>
              <a:defRPr sz="6500"/>
            </a:pPr>
          </a:p>
          <a:p>
            <a:pPr>
              <a:defRPr sz="6500"/>
            </a:pPr>
            <a:r>
              <a:t>“We avoid big events more.”</a:t>
            </a:r>
          </a:p>
          <a:p>
            <a:pPr>
              <a:defRPr sz="6500"/>
            </a:pPr>
          </a:p>
          <a:p>
            <a:pPr>
              <a:defRPr sz="6500"/>
            </a:pPr>
            <a:r>
              <a:t>“We have less trust in people who are different than us.”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6DA6948D-1B71-418B-AD4D-4EA415E144F1-L0-001.jpeg" descr="6DA6948D-1B71-418B-AD4D-4EA415E144F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620" y="510055"/>
            <a:ext cx="11169560" cy="873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“A house divided against itself cannot survive...”…"/>
          <p:cNvSpPr txBox="1"/>
          <p:nvPr/>
        </p:nvSpPr>
        <p:spPr>
          <a:xfrm>
            <a:off x="377824" y="2704072"/>
            <a:ext cx="12249151" cy="308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/>
            </a:pPr>
            <a:r>
              <a:t>“A house divided against itself cannot survive...”</a:t>
            </a:r>
          </a:p>
          <a:p>
            <a:pPr algn="r">
              <a:defRPr sz="6500"/>
            </a:pPr>
            <a:r>
              <a:t>    -Abraham Lincoln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“...I do not expect the house to fall... I DO expect it will cease to be divided.”…"/>
          <p:cNvSpPr txBox="1"/>
          <p:nvPr/>
        </p:nvSpPr>
        <p:spPr>
          <a:xfrm>
            <a:off x="687363" y="2079700"/>
            <a:ext cx="11630074" cy="409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500"/>
            </a:pPr>
            <a:r>
              <a:t>“...I do not expect the house to fall... I DO expect it will cease to be divided.”</a:t>
            </a:r>
          </a:p>
          <a:p>
            <a:pPr algn="r">
              <a:defRPr sz="6500"/>
            </a:pPr>
            <a:r>
              <a:t>    -Abraham Lincoln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536EF222-DD96-4176-A248-4752EE4BB5A7-L0-001.jpeg" descr="536EF222-DD96-4176-A248-4752EE4BB5A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236" y="309564"/>
            <a:ext cx="6775033" cy="913447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“What is essential is invisible to the eye.”…"/>
          <p:cNvSpPr txBox="1"/>
          <p:nvPr/>
        </p:nvSpPr>
        <p:spPr>
          <a:xfrm>
            <a:off x="8036797" y="581444"/>
            <a:ext cx="4240807" cy="859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/>
            </a:pPr>
            <a:r>
              <a:t>“What is essential is invisible to the eye.”</a:t>
            </a:r>
          </a:p>
          <a:p>
            <a:pPr>
              <a:defRPr sz="5400"/>
            </a:pPr>
          </a:p>
          <a:p>
            <a:pPr algn="r">
              <a:defRPr sz="5400"/>
            </a:pPr>
            <a:r>
              <a:t>-Antoine de Saint-  Exupery, </a:t>
            </a:r>
          </a:p>
          <a:p>
            <a:pPr algn="r">
              <a:defRPr sz="5400"/>
            </a:pPr>
            <a:r>
              <a:t>“The Little Prince”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A4CC"/>
            </a:gs>
            <a:gs pos="100000">
              <a:srgbClr val="587789"/>
            </a:gs>
          </a:gsLst>
          <a:lin ang="96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5D2861AF-9239-478B-86D2-B6D346DE59B1-L0-001.jpeg" descr="5D2861AF-9239-478B-86D2-B6D346DE59B1-L0-001.jpeg"/>
          <p:cNvPicPr>
            <a:picLocks noChangeAspect="1"/>
          </p:cNvPicPr>
          <p:nvPr/>
        </p:nvPicPr>
        <p:blipFill>
          <a:blip r:embed="rId2">
            <a:alphaModFix amt="34000"/>
            <a:extLst/>
          </a:blip>
          <a:stretch>
            <a:fillRect/>
          </a:stretch>
        </p:blipFill>
        <p:spPr>
          <a:xfrm>
            <a:off x="9653" y="-1"/>
            <a:ext cx="1298549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“It’s not the honors and the visible trappings that ... nourish our souls...it’s the knowing we can be trusted, that we make a difference, that we never have to fear the truth...."/>
          <p:cNvSpPr txBox="1"/>
          <p:nvPr/>
        </p:nvSpPr>
        <p:spPr>
          <a:xfrm>
            <a:off x="1006334" y="1567665"/>
            <a:ext cx="10992132" cy="628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t>“It’s not the honors and the visible trappings that ... nourish our souls...it’s the knowing we can be trusted, that we make a difference, that we never have to fear the truth....</a:t>
            </a:r>
          </a:p>
          <a:p>
            <a:pPr>
              <a:defRPr sz="5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A4CC"/>
            </a:gs>
            <a:gs pos="100000">
              <a:srgbClr val="587789"/>
            </a:gs>
          </a:gsLst>
          <a:lin ang="96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5D2861AF-9239-478B-86D2-B6D346DE59B1-L0-001.jpeg" descr="5D2861AF-9239-478B-86D2-B6D346DE59B1-L0-001.jpeg"/>
          <p:cNvPicPr>
            <a:picLocks noChangeAspect="1"/>
          </p:cNvPicPr>
          <p:nvPr/>
        </p:nvPicPr>
        <p:blipFill>
          <a:blip r:embed="rId2">
            <a:alphaModFix amt="34000"/>
            <a:extLst/>
          </a:blip>
          <a:stretch>
            <a:fillRect/>
          </a:stretch>
        </p:blipFill>
        <p:spPr>
          <a:xfrm>
            <a:off x="9653" y="-1"/>
            <a:ext cx="1298549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hat’s why love conquers hate, peace triumphs over war, and justice ultimately seeks to prevail.…"/>
          <p:cNvSpPr txBox="1"/>
          <p:nvPr/>
        </p:nvSpPr>
        <p:spPr>
          <a:xfrm>
            <a:off x="645840" y="25121"/>
            <a:ext cx="11713120" cy="773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/>
            </a:pPr>
          </a:p>
          <a:p>
            <a:pPr>
              <a:defRPr sz="5400"/>
            </a:pPr>
            <a:r>
              <a:t>That’s why love conquers hate, peace triumphs over war, and justice ultimately seeks to prevail.</a:t>
            </a:r>
          </a:p>
          <a:p>
            <a:pPr>
              <a:defRPr sz="5400"/>
            </a:pPr>
          </a:p>
          <a:p>
            <a:pPr>
              <a:defRPr sz="5400"/>
            </a:pPr>
            <a:r>
              <a:t>...It’s that common sense of connection for which the human spirit yearns.</a:t>
            </a:r>
          </a:p>
          <a:p>
            <a:pPr algn="r">
              <a:defRPr sz="5400"/>
            </a:pPr>
            <a:r>
              <a:t>-Fred Rogers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“LET’S ROLL...”"/>
          <p:cNvSpPr txBox="1"/>
          <p:nvPr/>
        </p:nvSpPr>
        <p:spPr>
          <a:xfrm>
            <a:off x="365601" y="1668885"/>
            <a:ext cx="12273599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“LET’S ROLL...”</a:t>
            </a:r>
          </a:p>
        </p:txBody>
      </p:sp>
      <p:pic>
        <p:nvPicPr>
          <p:cNvPr id="187" name="D8DF6232-C8F5-4B34-ABA4-2E353EF996C0-L0-001.jpeg" descr="D8DF6232-C8F5-4B34-ABA4-2E353EF996C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088" y="6281462"/>
            <a:ext cx="4158624" cy="2339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8:46 AM - 10:28 AM"/>
          <p:cNvSpPr txBox="1"/>
          <p:nvPr/>
        </p:nvSpPr>
        <p:spPr>
          <a:xfrm>
            <a:off x="2713772" y="4330699"/>
            <a:ext cx="757725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8:46 AM - 10:28 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3 WTC VIDEO"/>
          <p:cNvSpPr txBox="1"/>
          <p:nvPr/>
        </p:nvSpPr>
        <p:spPr>
          <a:xfrm>
            <a:off x="4290136" y="4571911"/>
            <a:ext cx="4424528" cy="60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2">
                    <a:hueOff val="-177681"/>
                    <a:satOff val="-17391"/>
                    <a:lumOff val="16666"/>
                  </a:schemeClr>
                </a:solidFill>
              </a:defRPr>
            </a:lvl1pPr>
          </a:lstStyle>
          <a:p>
            <a:pPr/>
            <a:r>
              <a:t>SLIDE 3 WTC VIDEO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7BED8CD-4EF0-491C-BC53-A91D527EF66C-L0-001.jpeg" descr="77BED8CD-4EF0-491C-BC53-A91D527EF66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2907" y="-1"/>
            <a:ext cx="6562848" cy="886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794DFFE-BC97-48AB-9B47-9A6B940BFC67-L0-001.jpeg" descr="D794DFFE-BC97-48AB-9B47-9A6B940BFC6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248" y="-257155"/>
            <a:ext cx="649466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5 PENTAGON VIDEO"/>
          <p:cNvSpPr txBox="1"/>
          <p:nvPr/>
        </p:nvSpPr>
        <p:spPr>
          <a:xfrm>
            <a:off x="3590188" y="4571911"/>
            <a:ext cx="5824424" cy="60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2">
                    <a:hueOff val="-177681"/>
                    <a:satOff val="-17391"/>
                    <a:lumOff val="16666"/>
                  </a:schemeClr>
                </a:solidFill>
              </a:defRPr>
            </a:lvl1pPr>
          </a:lstStyle>
          <a:p>
            <a:pPr/>
            <a:r>
              <a:t>SLIDE 5 PENTAGON VIDEO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068DA3D6-35D9-41BD-B52A-AE3BF42FCA0F-L0-001.jpeg" descr="068DA3D6-35D9-41BD-B52A-AE3BF42FCA0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147" y="-2086245"/>
            <a:ext cx="9868443" cy="6390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1D60C9E-715F-45DF-9BC9-7EBD0EB84E93-L0-001.jpeg" descr="B1D60C9E-715F-45DF-9BC9-7EBD0EB84E9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8472" y="4818920"/>
            <a:ext cx="7429550" cy="481916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he Pentagon"/>
          <p:cNvSpPr txBox="1"/>
          <p:nvPr/>
        </p:nvSpPr>
        <p:spPr>
          <a:xfrm>
            <a:off x="2650888" y="6732024"/>
            <a:ext cx="2333957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/>
            </a:lvl1pPr>
          </a:lstStyle>
          <a:p>
            <a:pPr/>
            <a:r>
              <a:t>The Pentagon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“LET’S ROLL...”"/>
          <p:cNvSpPr txBox="1"/>
          <p:nvPr/>
        </p:nvSpPr>
        <p:spPr>
          <a:xfrm>
            <a:off x="2501983" y="3841885"/>
            <a:ext cx="8000834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“LET’S ROLL...”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8 PA VIDEO"/>
          <p:cNvSpPr txBox="1"/>
          <p:nvPr/>
        </p:nvSpPr>
        <p:spPr>
          <a:xfrm>
            <a:off x="4509922" y="4571911"/>
            <a:ext cx="3984956" cy="60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2">
                    <a:hueOff val="-177681"/>
                    <a:satOff val="-17391"/>
                    <a:lumOff val="16666"/>
                  </a:schemeClr>
                </a:solidFill>
              </a:defRPr>
            </a:lvl1pPr>
          </a:lstStyle>
          <a:p>
            <a:pPr/>
            <a:r>
              <a:t>SLIDE 8 PA VIDEO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omerset County, PA"/>
          <p:cNvSpPr txBox="1"/>
          <p:nvPr/>
        </p:nvSpPr>
        <p:spPr>
          <a:xfrm>
            <a:off x="4755794" y="8756929"/>
            <a:ext cx="3493212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/>
            </a:lvl1pPr>
          </a:lstStyle>
          <a:p>
            <a:pPr/>
            <a:r>
              <a:t>Somerset County, PA</a:t>
            </a:r>
          </a:p>
        </p:txBody>
      </p:sp>
      <p:pic>
        <p:nvPicPr>
          <p:cNvPr id="164" name="E541FCAF-C00C-4AB6-BD89-8883730FBD58-L0-001.jpeg" descr="E541FCAF-C00C-4AB6-BD89-8883730FBD5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63" y="194960"/>
            <a:ext cx="12679274" cy="8476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