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sldIdLst>
    <p:sldId id="314" r:id="rId5"/>
    <p:sldId id="315" r:id="rId6"/>
    <p:sldId id="331" r:id="rId7"/>
    <p:sldId id="317" r:id="rId8"/>
    <p:sldId id="318" r:id="rId9"/>
    <p:sldId id="332" r:id="rId10"/>
    <p:sldId id="333" r:id="rId11"/>
    <p:sldId id="334" r:id="rId12"/>
    <p:sldId id="336" r:id="rId13"/>
    <p:sldId id="337" r:id="rId14"/>
    <p:sldId id="338" r:id="rId15"/>
    <p:sldId id="339" r:id="rId16"/>
    <p:sldId id="340" r:id="rId17"/>
    <p:sldId id="341" r:id="rId18"/>
    <p:sldId id="342" r:id="rId19"/>
    <p:sldId id="321" r:id="rId20"/>
    <p:sldId id="343"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F39"/>
    <a:srgbClr val="E68200"/>
    <a:srgbClr val="FF494E"/>
    <a:srgbClr val="3FCAFF"/>
    <a:srgbClr val="3F9F39"/>
    <a:srgbClr val="3C5A98"/>
    <a:srgbClr val="FFC4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6" autoAdjust="0"/>
    <p:restoredTop sz="82332" autoAdjust="0"/>
  </p:normalViewPr>
  <p:slideViewPr>
    <p:cSldViewPr snapToGrid="0" snapToObjects="1">
      <p:cViewPr>
        <p:scale>
          <a:sx n="70" d="100"/>
          <a:sy n="70" d="100"/>
        </p:scale>
        <p:origin x="-176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9F47E45-0872-784C-9666-93C1684A4B93}" type="datetimeFigureOut">
              <a:rPr lang="en-US" smtClean="0"/>
              <a:t>8/13/2013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4BF19D8-FADA-A543-B29D-126409147596}" type="slidenum">
              <a:rPr lang="en-US" smtClean="0"/>
              <a:t>‹#›</a:t>
            </a:fld>
            <a:endParaRPr lang="en-US" dirty="0"/>
          </a:p>
        </p:txBody>
      </p:sp>
    </p:spTree>
    <p:extLst>
      <p:ext uri="{BB962C8B-B14F-4D97-AF65-F5344CB8AC3E}">
        <p14:creationId xmlns:p14="http://schemas.microsoft.com/office/powerpoint/2010/main" val="1359868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 I would like to thank </a:t>
            </a:r>
            <a:r>
              <a:rPr lang="en-US" dirty="0" err="1" smtClean="0"/>
              <a:t>MediaPost</a:t>
            </a:r>
            <a:r>
              <a:rPr lang="en-US" dirty="0" smtClean="0"/>
              <a:t> for the opportunity to present in front of you today {I would like to add a little humor here for ice breaker…”maybe</a:t>
            </a:r>
            <a:r>
              <a:rPr lang="en-US" baseline="0" dirty="0" smtClean="0"/>
              <a:t> </a:t>
            </a:r>
            <a:r>
              <a:rPr lang="en-US" dirty="0" smtClean="0"/>
              <a:t>my last time presenting if I suck”}.  I would like to spend my time with you discussing how leveraging social channels to engage and acquire crowd source content can directly benefit the top line. The unprecedented convergence of the global economic recession and the explosion in technology really has caused buyers to change how they interact with brands.  No longer do they see advertising and then show up at the store wanting to learn more.  Now, after consumers hear about you, their next step is to learn more (and look for the best price) when they open their laptops, pickup their smartphones or grab their tablets, and search to see if you meet their needs.  They may read a review, look for a coupon, watch a video, or read a blog or social network discussion of your brand.  We are officially living in a post-information asymmetry world.  No longer is tipping the balance in favor of the seller.</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a:t>
            </a:fld>
            <a:endParaRPr lang="en-US"/>
          </a:p>
        </p:txBody>
      </p:sp>
    </p:spTree>
    <p:extLst>
      <p:ext uri="{BB962C8B-B14F-4D97-AF65-F5344CB8AC3E}">
        <p14:creationId xmlns:p14="http://schemas.microsoft.com/office/powerpoint/2010/main" val="28902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them where they are used to talking with you…</a:t>
            </a:r>
          </a:p>
          <a:p>
            <a:endParaRPr lang="en-US" dirty="0" smtClean="0"/>
          </a:p>
          <a:p>
            <a:r>
              <a:rPr lang="en-US" dirty="0" smtClean="0"/>
              <a:t>Typical expo response </a:t>
            </a:r>
          </a:p>
          <a:p>
            <a:r>
              <a:rPr lang="en-US" dirty="0" smtClean="0"/>
              <a:t>Right approach,</a:t>
            </a:r>
            <a:r>
              <a:rPr lang="en-US" baseline="0" dirty="0" smtClean="0"/>
              <a:t> and how it translates in other environments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major</a:t>
            </a:r>
            <a:r>
              <a:rPr lang="en-US" baseline="0" dirty="0" smtClean="0"/>
              <a:t> difference from professional is the authenticity of the message created by real consumers.  On a more apples to apples comparison we tested longer form professional how-to against an unedited user-generated how-to for the same product.  The authenticity, and the ability for consumers to know what’s important led to an unedited how to by a consumer to outstrip the interest level from a scripted, edited, professionally produced how to.</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you fill your digital shelf with this content?  The great thing is that consumer</a:t>
            </a:r>
            <a:r>
              <a:rPr lang="en-US" baseline="0" dirty="0" smtClean="0"/>
              <a:t> content can be very flexible to fit the right shelf.  </a:t>
            </a:r>
            <a:r>
              <a:rPr lang="en-US" dirty="0" smtClean="0"/>
              <a:t>Let’s start with the ZMOT at</a:t>
            </a:r>
            <a:r>
              <a:rPr lang="en-US" baseline="0" dirty="0" smtClean="0"/>
              <a:t> the online retailer product page.  </a:t>
            </a:r>
            <a:r>
              <a:rPr lang="en-US" dirty="0" smtClean="0"/>
              <a:t>As you know each and every pixel is precious to them, and their testing is rigorous.  </a:t>
            </a:r>
            <a:r>
              <a:rPr lang="en-US" baseline="0" dirty="0" smtClean="0"/>
              <a:t>In the hopes of the right content, to the right person at the right time, being able to create a choice helps consumers find the person most like them.  In presenting user-gen content at the retail page, </a:t>
            </a:r>
            <a:r>
              <a:rPr lang="en-US" baseline="0" dirty="0" err="1" smtClean="0"/>
              <a:t>Quidsi</a:t>
            </a:r>
            <a:r>
              <a:rPr lang="en-US" baseline="0" dirty="0" smtClean="0"/>
              <a:t> elected to show as many as 9 thumbnails to be available on their product pages.  We find that in a comparison, users will choose user video 2:1 over professional video when given a choice.  </a:t>
            </a:r>
          </a:p>
          <a:p>
            <a:r>
              <a:rPr lang="en-US" baseline="0" dirty="0" err="1" smtClean="0"/>
              <a:t>Quidsi</a:t>
            </a:r>
            <a:r>
              <a:rPr lang="en-US" baseline="0" dirty="0" smtClean="0"/>
              <a:t> is taking advantage of the  fact that video viewers are 64% more likely to purchase, and wants to give them a broad range of choices to personalize their experience.  </a:t>
            </a:r>
            <a:endParaRPr lang="en-US" dirty="0" smtClean="0"/>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major</a:t>
            </a:r>
            <a:r>
              <a:rPr lang="en-US" baseline="0" dirty="0" smtClean="0"/>
              <a:t> difference from professional is the authenticity of the message created by real consumers.  On a more apples to apples comparison we tested longer form professional how-to against an unedited user-generated how-to for the same product.  The authenticity, and the ability for consumers to know what’s important led to an unedited how to by a consumer to outstrip the interest level from a scripted, edited, professionally produced how to.</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major</a:t>
            </a:r>
            <a:r>
              <a:rPr lang="en-US" baseline="0" dirty="0" smtClean="0"/>
              <a:t> difference from professional is the authenticity of the message created by real consumers.  On a more apples to apples comparison we tested longer form professional how-to against an unedited user-generated how-to for the same product.  The authenticity, and the ability for consumers to know what’s important led to an unedited how to by a consumer to outstrip the interest level from a scripted, edited, professionally produced how to.</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5"/>
              </a:buClr>
            </a:pPr>
            <a:r>
              <a:rPr lang="en-US" sz="1200" dirty="0" smtClean="0"/>
              <a:t>Google is 56x more likely to rank video content on the first SERP than text content </a:t>
            </a:r>
            <a:r>
              <a:rPr lang="en-US" sz="1200" i="1" dirty="0" smtClean="0"/>
              <a:t>(Forrester)</a:t>
            </a:r>
          </a:p>
          <a:p>
            <a:pPr>
              <a:buClr>
                <a:schemeClr val="accent5"/>
              </a:buClr>
            </a:pPr>
            <a:r>
              <a:rPr lang="en-US" sz="1200" dirty="0" smtClean="0"/>
              <a:t>OR</a:t>
            </a:r>
          </a:p>
          <a:p>
            <a:pPr>
              <a:buClr>
                <a:schemeClr val="accent5"/>
              </a:buClr>
            </a:pPr>
            <a:r>
              <a:rPr lang="en-US" sz="1200" dirty="0" err="1" smtClean="0"/>
              <a:t>Youtube</a:t>
            </a:r>
            <a:r>
              <a:rPr lang="en-US" sz="1200" dirty="0" smtClean="0"/>
              <a:t> is the #2 largest search engine</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although you might not buy anything now from Facebook, it has recently surpassed </a:t>
            </a:r>
            <a:r>
              <a:rPr lang="en-US" dirty="0" err="1" smtClean="0"/>
              <a:t>google</a:t>
            </a:r>
            <a:r>
              <a:rPr lang="en-US" dirty="0" smtClean="0"/>
              <a:t> as the #1 place people spend time online. </a:t>
            </a:r>
            <a:r>
              <a:rPr lang="en-US" baseline="0" dirty="0" smtClean="0"/>
              <a:t>Again, when they’re on your content, turning it into a retail shelf can only be a help.  In fact, EXPO has seen higher click to buy activity on </a:t>
            </a:r>
            <a:r>
              <a:rPr lang="en-US" baseline="0" dirty="0" err="1" smtClean="0"/>
              <a:t>Facebook</a:t>
            </a:r>
            <a:r>
              <a:rPr lang="en-US" baseline="0" dirty="0" smtClean="0"/>
              <a:t> than on manufacturer sites.  </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BB803-DC0A-4DA1-90E9-2A0555BDA0E0}" type="slidenum">
              <a:rPr lang="en-US" smtClean="0"/>
              <a:pPr/>
              <a:t>2</a:t>
            </a:fld>
            <a:endParaRPr lang="en-US" smtClean="0"/>
          </a:p>
        </p:txBody>
      </p:sp>
      <p:sp>
        <p:nvSpPr>
          <p:cNvPr id="33796" name="Notes Placeholder 4"/>
          <p:cNvSpPr>
            <a:spLocks noGrp="1"/>
          </p:cNvSpPr>
          <p:nvPr/>
        </p:nvSpPr>
        <p:spPr bwMode="auto">
          <a:xfrm>
            <a:off x="685490" y="4415078"/>
            <a:ext cx="5487020" cy="4183539"/>
          </a:xfrm>
          <a:prstGeom prst="rect">
            <a:avLst/>
          </a:prstGeom>
        </p:spPr>
        <p:txBody>
          <a:bodyPr lIns="93175" tIns="46588" rIns="93175" bIns="46588"/>
          <a:lstStyle/>
          <a:p>
            <a:pPr eaLnBrk="1" hangingPunct="1">
              <a:spcBef>
                <a:spcPct val="30000"/>
              </a:spcBef>
            </a:pPr>
            <a:endParaRPr lang="en-US" sz="1200">
              <a:latin typeface="Calibri" pitchFamily="34" charset="0"/>
            </a:endParaRPr>
          </a:p>
        </p:txBody>
      </p:sp>
      <p:sp>
        <p:nvSpPr>
          <p:cNvPr id="5" name="Notes Placeholder 4"/>
          <p:cNvSpPr>
            <a:spLocks noGrp="1"/>
          </p:cNvSpPr>
          <p:nvPr>
            <p:ph type="body" idx="1"/>
          </p:nvPr>
        </p:nvSpPr>
        <p:spPr/>
        <p:txBody>
          <a:bodyPr>
            <a:normAutofit/>
          </a:bodyPr>
          <a:lstStyle/>
          <a:p>
            <a:pPr lvl="1"/>
            <a:r>
              <a:rPr lang="en-US" sz="1200" kern="1200" dirty="0" smtClean="0">
                <a:solidFill>
                  <a:schemeClr val="tx1"/>
                </a:solidFill>
                <a:effectLst/>
                <a:latin typeface="+mn-lt"/>
                <a:ea typeface="+mn-ea"/>
                <a:cs typeface="+mn-cs"/>
              </a:rPr>
              <a:t>17 years ago Proctor &amp; Gamble coined the phrase “first moment of truth (FMOT)”.  Considered the most important marketing opportunity for a brand FMOT basically says “shoppers make up their mind about a product in three to seven seconds, just the time it takes to note a product on a store shelf”.  Dissecting this further; the first FMOT is when a browser first encounters a product in the store (they win if the customer decides to purchase).  The second moment of truth happens each time a customer uses the product.  So for P&amp;G, each time somebody washes a load of laundry with Tide, feeds their dog </a:t>
            </a:r>
            <a:r>
              <a:rPr lang="en-US" sz="1200" kern="1200" dirty="0" err="1" smtClean="0">
                <a:solidFill>
                  <a:schemeClr val="tx1"/>
                </a:solidFill>
                <a:effectLst/>
                <a:latin typeface="+mn-lt"/>
                <a:ea typeface="+mn-ea"/>
                <a:cs typeface="+mn-cs"/>
              </a:rPr>
              <a:t>Iams</a:t>
            </a:r>
            <a:r>
              <a:rPr lang="en-US" sz="1200" kern="1200" dirty="0" smtClean="0">
                <a:solidFill>
                  <a:schemeClr val="tx1"/>
                </a:solidFill>
                <a:effectLst/>
                <a:latin typeface="+mn-lt"/>
                <a:ea typeface="+mn-ea"/>
                <a:cs typeface="+mn-cs"/>
              </a:rPr>
              <a:t>, or brushes their teeth with Crest is another marketing opportunity.  Or, as they say in their 2002 Chairman's Address, "The second moment of truth occurs two billion times a day when consumers use P&amp;G brands. Every usage experience is our chance to delight consumers." Just a little fun fact, around same time P&amp;G coined FMOT, a little bookseller started selling online {Amazon}.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17 years later, Google published “Zero Moment of Truth” to describe the new impact on consumers at retail.  The explosion of reaching the ‘click to buy’ moment is dizzying.  Today’s shopper bounces back and forth at their own speed in a multi-channel marketplace.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switch devices to suit their needs at any given moment.  They search; go off to look at reviews, ratings, styles and prices; and then search again.  They see ads on TV and in newspapers and online.  They walk to local stores to look at products.  They talk to friends, over the back fence and on social media. </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3</a:t>
            </a:fld>
            <a:endParaRPr lang="en-US"/>
          </a:p>
        </p:txBody>
      </p:sp>
    </p:spTree>
    <p:extLst>
      <p:ext uri="{BB962C8B-B14F-4D97-AF65-F5344CB8AC3E}">
        <p14:creationId xmlns:p14="http://schemas.microsoft.com/office/powerpoint/2010/main" val="28902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shopper Marketing has become a term</a:t>
            </a:r>
            <a:r>
              <a:rPr lang="en-US" baseline="0" dirty="0" smtClean="0"/>
              <a:t> that can now mean every consumer touch point offline or online.  Google says “80% of success in the ZMOT is just showing up.”  But how can you create enough relevant content to show up everywhere when the average shopper is looking at 8 different sources across owned, retail and social channels? </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4</a:t>
            </a:fld>
            <a:endParaRPr lang="en-US"/>
          </a:p>
        </p:txBody>
      </p:sp>
    </p:spTree>
    <p:extLst>
      <p:ext uri="{BB962C8B-B14F-4D97-AF65-F5344CB8AC3E}">
        <p14:creationId xmlns:p14="http://schemas.microsoft.com/office/powerpoint/2010/main" val="25921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0E627-1FB5-41A8-B505-AF1F29DDFA35}" type="slidenum">
              <a:rPr lang="en-US" smtClean="0"/>
              <a:pPr/>
              <a:t>5</a:t>
            </a:fld>
            <a:endParaRPr lang="en-US" smtClean="0"/>
          </a:p>
        </p:txBody>
      </p:sp>
      <p:sp>
        <p:nvSpPr>
          <p:cNvPr id="31748" name="Notes Placeholder 4"/>
          <p:cNvSpPr>
            <a:spLocks noGrp="1"/>
          </p:cNvSpPr>
          <p:nvPr/>
        </p:nvSpPr>
        <p:spPr bwMode="auto">
          <a:xfrm>
            <a:off x="685490" y="4415078"/>
            <a:ext cx="5487020" cy="4183539"/>
          </a:xfrm>
          <a:prstGeom prst="rect">
            <a:avLst/>
          </a:prstGeom>
        </p:spPr>
        <p:txBody>
          <a:bodyPr lIns="93175" tIns="46588" rIns="93175" bIns="46588"/>
          <a:lstStyle/>
          <a:p>
            <a:pPr eaLnBrk="1" hangingPunct="1">
              <a:spcBef>
                <a:spcPct val="30000"/>
              </a:spcBef>
            </a:pPr>
            <a:endParaRPr lang="en-US" sz="1200">
              <a:latin typeface="Calibri" pitchFamily="34" charset="0"/>
            </a:endParaRPr>
          </a:p>
        </p:txBody>
      </p:sp>
      <p:sp>
        <p:nvSpPr>
          <p:cNvPr id="5" name="Notes Placeholder 4"/>
          <p:cNvSpPr>
            <a:spLocks noGrp="1"/>
          </p:cNvSpPr>
          <p:nvPr>
            <p:ph type="body" idx="1"/>
          </p:nvPr>
        </p:nvSpPr>
        <p:spPr/>
        <p:txBody>
          <a:bodyPr>
            <a:normAutofit/>
          </a:bodyPr>
          <a:lstStyle/>
          <a:p>
            <a:r>
              <a:rPr lang="en-US" dirty="0" smtClean="0"/>
              <a:t>Activating</a:t>
            </a:r>
            <a:r>
              <a:rPr lang="en-US" baseline="0" dirty="0" smtClean="0"/>
              <a:t> consumers can help you solve your content needs.  They can create a great amount of content cost effectively and persuasively.  In fact, </a:t>
            </a:r>
            <a:r>
              <a:rPr lang="en-US" dirty="0" smtClean="0"/>
              <a:t>1 in four</a:t>
            </a:r>
            <a:r>
              <a:rPr lang="en-US" baseline="0" dirty="0" smtClean="0"/>
              <a:t> are doing it already, we call them the Brand Connected Consumer.  These are consumers who </a:t>
            </a:r>
            <a:r>
              <a:rPr lang="en-US" dirty="0"/>
              <a:t>are filling the web with conversations around your brands.  They want to connect with brands, they want to be part of the conversation.  70-80% of them believe you see what they’ve posted and that you value what they say.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changes in consumer needs, perceptions and expectations driving the use of social media, when in turning are dictating future trends in customer relationship management, are social, not business or technological – and these are irreversible.  Customers have been empowered.  They have taken control of the conversation, whether brands like it or not, and they are not going to give it back.  Social customer relationship management is about customer engagement, not management, and marketers must embrace this philosophy and reflect this in the customer experiences they deliver and actions they enable via social media.</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6</a:t>
            </a:fld>
            <a:endParaRPr lang="en-US"/>
          </a:p>
        </p:txBody>
      </p:sp>
    </p:spTree>
    <p:extLst>
      <p:ext uri="{BB962C8B-B14F-4D97-AF65-F5344CB8AC3E}">
        <p14:creationId xmlns:p14="http://schemas.microsoft.com/office/powerpoint/2010/main" val="28902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Approximately three years ago Sears partnered</a:t>
            </a:r>
            <a:r>
              <a:rPr lang="en-US" baseline="0" dirty="0" smtClean="0"/>
              <a:t> with EXPO to integrate &amp; match EXPO’s user generated video content library to the Sears &amp; Kmart product catalogs which today have grown to approximately 33,000 user-generated videos across 12,000+ products. Leveraging social networks such as Facebook, YouTube and Mobile properties has allowed Sears to scale very quickly.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7</a:t>
            </a:fld>
            <a:endParaRPr lang="en-US"/>
          </a:p>
        </p:txBody>
      </p:sp>
    </p:spTree>
    <p:extLst>
      <p:ext uri="{BB962C8B-B14F-4D97-AF65-F5344CB8AC3E}">
        <p14:creationId xmlns:p14="http://schemas.microsoft.com/office/powerpoint/2010/main" val="28902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a:t>
            </a:r>
            <a:r>
              <a:rPr lang="en-US" sz="1200" b="0" i="0" kern="1200" baseline="0" dirty="0" smtClean="0">
                <a:solidFill>
                  <a:schemeClr val="tx1"/>
                </a:solidFill>
                <a:effectLst/>
                <a:latin typeface="+mn-lt"/>
                <a:ea typeface="+mn-ea"/>
                <a:cs typeface="+mn-cs"/>
              </a:rPr>
              <a:t> Sears,</a:t>
            </a:r>
            <a:r>
              <a:rPr lang="en-US" sz="1200" b="0" i="0" kern="1200" dirty="0" smtClean="0">
                <a:solidFill>
                  <a:schemeClr val="tx1"/>
                </a:solidFill>
                <a:effectLst/>
                <a:latin typeface="+mn-lt"/>
                <a:ea typeface="+mn-ea"/>
                <a:cs typeface="+mn-cs"/>
              </a:rPr>
              <a:t> a critical question: ‘how do user-generated videos complement professionally-produced content, if at all.’ What we found was strong evidence of incremental benefit with exposure to both forms of media.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the campaign examined, professionally-produced content and product videos drove strikingly higher lifts when used together.</a:t>
            </a:r>
            <a:r>
              <a:rPr lang="en-US" sz="1200" b="0" i="0" kern="1200" baseline="0" dirty="0" smtClean="0">
                <a:solidFill>
                  <a:schemeClr val="tx1"/>
                </a:solidFill>
                <a:effectLst/>
                <a:latin typeface="+mn-lt"/>
                <a:ea typeface="+mn-ea"/>
                <a:cs typeface="+mn-cs"/>
              </a:rPr>
              <a:t>  Initial test </a:t>
            </a:r>
            <a:r>
              <a:rPr lang="en-US" sz="1200" b="0" i="0" kern="1200" dirty="0" smtClean="0">
                <a:solidFill>
                  <a:schemeClr val="tx1"/>
                </a:solidFill>
                <a:effectLst/>
                <a:latin typeface="+mn-lt"/>
                <a:ea typeface="+mn-ea"/>
                <a:cs typeface="+mn-cs"/>
              </a:rPr>
              <a:t>results suggest that even greater returns can be had by combining their use with authentic, user-generated content.</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8</a:t>
            </a:fld>
            <a:endParaRPr lang="en-US"/>
          </a:p>
        </p:txBody>
      </p:sp>
    </p:spTree>
    <p:extLst>
      <p:ext uri="{BB962C8B-B14F-4D97-AF65-F5344CB8AC3E}">
        <p14:creationId xmlns:p14="http://schemas.microsoft.com/office/powerpoint/2010/main" val="28902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seems that professionally-produced content and user-generated product videos are each successful at delivering different key elements to customers through video ‘advertising’.” We found that customers perceived feature benefits as more believable when coming directly from the brand through professionally-produced content, while the unbiased user-generated videos were more believable in verifying specific product claims, such as superiority and convenience. When used together, all of the perceived gaps get filled in and consumers become more confident in their purchase decision, resulting in better sales effectiveness from the advertising.</a:t>
            </a:r>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9</a:t>
            </a:fld>
            <a:endParaRPr lang="en-US"/>
          </a:p>
        </p:txBody>
      </p:sp>
    </p:spTree>
    <p:extLst>
      <p:ext uri="{BB962C8B-B14F-4D97-AF65-F5344CB8AC3E}">
        <p14:creationId xmlns:p14="http://schemas.microsoft.com/office/powerpoint/2010/main" val="28902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71604-430C-4F45-BF68-455DFB037CED}" type="datetime1">
              <a:rPr lang="en-US" smtClean="0"/>
              <a:t>8/13/2013</a:t>
            </a:fld>
            <a:endParaRPr lang="en-US" dirty="0"/>
          </a:p>
        </p:txBody>
      </p:sp>
      <p:sp>
        <p:nvSpPr>
          <p:cNvPr id="5" name="Footer Placeholder 4"/>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24130042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E5F37-249F-4D4C-96F4-047072B2B134}" type="datetime1">
              <a:rPr lang="en-US" smtClean="0"/>
              <a:t>8/13/2013</a:t>
            </a:fld>
            <a:endParaRPr lang="en-US" dirty="0"/>
          </a:p>
        </p:txBody>
      </p:sp>
      <p:sp>
        <p:nvSpPr>
          <p:cNvPr id="5" name="Footer Placeholder 4"/>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23257051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2704F-E1AE-4D17-952F-CE265154BC66}" type="datetime1">
              <a:rPr lang="en-US" smtClean="0"/>
              <a:t>8/13/2013</a:t>
            </a:fld>
            <a:endParaRPr lang="en-US" dirty="0"/>
          </a:p>
        </p:txBody>
      </p:sp>
      <p:sp>
        <p:nvSpPr>
          <p:cNvPr id="5" name="Footer Placeholder 4"/>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38133088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DB782-D1A6-46C2-BF31-B15EB9E9F01F}" type="datetime1">
              <a:rPr lang="en-US" smtClean="0"/>
              <a:t>8/13/2013</a:t>
            </a:fld>
            <a:endParaRPr lang="en-US" dirty="0"/>
          </a:p>
        </p:txBody>
      </p:sp>
      <p:sp>
        <p:nvSpPr>
          <p:cNvPr id="5" name="Footer Placeholder 4"/>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12"/>
          </p:nvPr>
        </p:nvSpPr>
        <p:spPr/>
        <p:txBody>
          <a:bodyPr/>
          <a:lstStyle/>
          <a:p>
            <a:fld id="{5F92AE9C-E30E-B84F-A8CE-5F5B9854B8BD}" type="slidenum">
              <a:rPr lang="en-US" smtClean="0"/>
              <a:t>‹#›</a:t>
            </a:fld>
            <a:endParaRPr lang="en-US" dirty="0"/>
          </a:p>
        </p:txBody>
      </p:sp>
      <p:grpSp>
        <p:nvGrpSpPr>
          <p:cNvPr id="7" name="Group 6"/>
          <p:cNvGrpSpPr/>
          <p:nvPr userDrawn="1"/>
        </p:nvGrpSpPr>
        <p:grpSpPr>
          <a:xfrm>
            <a:off x="-9525" y="6531650"/>
            <a:ext cx="9165399" cy="354710"/>
            <a:chOff x="1" y="6531650"/>
            <a:chExt cx="9144000" cy="354710"/>
          </a:xfrm>
        </p:grpSpPr>
        <p:sp>
          <p:nvSpPr>
            <p:cNvPr id="8" name="Rectangle 7"/>
            <p:cNvSpPr/>
            <p:nvPr/>
          </p:nvSpPr>
          <p:spPr>
            <a:xfrm>
              <a:off x="1" y="6531650"/>
              <a:ext cx="9144000" cy="35471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lumMod val="75000"/>
                    <a:lumOff val="25000"/>
                  </a:schemeClr>
                </a:solidFill>
              </a:endParaRPr>
            </a:p>
          </p:txBody>
        </p:sp>
        <p:pic>
          <p:nvPicPr>
            <p:cNvPr id="9" name="Picture 8" descr="expo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750" y="6531650"/>
              <a:ext cx="423424" cy="327191"/>
            </a:xfrm>
            <a:prstGeom prst="rect">
              <a:avLst/>
            </a:prstGeom>
          </p:spPr>
        </p:pic>
        <p:sp>
          <p:nvSpPr>
            <p:cNvPr id="10" name="TextBox 9"/>
            <p:cNvSpPr txBox="1"/>
            <p:nvPr/>
          </p:nvSpPr>
          <p:spPr>
            <a:xfrm>
              <a:off x="589404" y="6586445"/>
              <a:ext cx="3525520" cy="190770"/>
            </a:xfrm>
            <a:prstGeom prst="rect">
              <a:avLst/>
            </a:prstGeom>
            <a:noFill/>
          </p:spPr>
          <p:txBody>
            <a:bodyPr wrap="square" rtlCol="0">
              <a:spAutoFit/>
            </a:bodyPr>
            <a:lstStyle/>
            <a:p>
              <a:r>
                <a:rPr lang="en-US" sz="900" dirty="0" smtClean="0">
                  <a:solidFill>
                    <a:schemeClr val="bg1"/>
                  </a:solidFill>
                </a:rPr>
                <a:t>© 2013 EXPO Communications | Proprietary &amp; Confidential</a:t>
              </a:r>
            </a:p>
          </p:txBody>
        </p:sp>
      </p:grpSp>
    </p:spTree>
    <p:extLst>
      <p:ext uri="{BB962C8B-B14F-4D97-AF65-F5344CB8AC3E}">
        <p14:creationId xmlns:p14="http://schemas.microsoft.com/office/powerpoint/2010/main" val="2919088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85CAA-AF18-4B49-8132-12B675C9AE7E}" type="datetime1">
              <a:rPr lang="en-US" smtClean="0"/>
              <a:t>8/13/2013</a:t>
            </a:fld>
            <a:endParaRPr lang="en-US" dirty="0"/>
          </a:p>
        </p:txBody>
      </p:sp>
      <p:sp>
        <p:nvSpPr>
          <p:cNvPr id="5" name="Footer Placeholder 4"/>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21168412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392AF-9A07-4E02-9FC2-4DF4B103A0C5}" type="datetime1">
              <a:rPr lang="en-US" smtClean="0"/>
              <a:t>8/13/2013</a:t>
            </a:fld>
            <a:endParaRPr lang="en-US" dirty="0"/>
          </a:p>
        </p:txBody>
      </p:sp>
      <p:sp>
        <p:nvSpPr>
          <p:cNvPr id="6" name="Footer Placeholder 5"/>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7" name="Slide Number Placeholder 6"/>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42769335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F02519-119D-4B6F-8EF2-7EA7AA93C53D}" type="datetime1">
              <a:rPr lang="en-US" smtClean="0"/>
              <a:t>8/13/2013</a:t>
            </a:fld>
            <a:endParaRPr lang="en-US" dirty="0"/>
          </a:p>
        </p:txBody>
      </p:sp>
      <p:sp>
        <p:nvSpPr>
          <p:cNvPr id="8" name="Footer Placeholder 7"/>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9" name="Slide Number Placeholder 8"/>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3593206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72E0F-BE64-4E81-9D8C-1720F9A07EFB}" type="datetime1">
              <a:rPr lang="en-US" smtClean="0"/>
              <a:t>8/13/2013</a:t>
            </a:fld>
            <a:endParaRPr lang="en-US" dirty="0"/>
          </a:p>
        </p:txBody>
      </p:sp>
      <p:sp>
        <p:nvSpPr>
          <p:cNvPr id="4" name="Footer Placeholder 3"/>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5" name="Slide Number Placeholder 4"/>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135114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CAF62-570F-4138-8997-951E20CA2C7C}" type="datetime1">
              <a:rPr lang="en-US" smtClean="0"/>
              <a:t>8/13/2013</a:t>
            </a:fld>
            <a:endParaRPr lang="en-US" dirty="0"/>
          </a:p>
        </p:txBody>
      </p:sp>
      <p:sp>
        <p:nvSpPr>
          <p:cNvPr id="3" name="Footer Placeholder 2"/>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4" name="Slide Number Placeholder 3"/>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1195377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20AA9-126C-4E76-8576-1ADFBE6B48D7}" type="datetime1">
              <a:rPr lang="en-US" smtClean="0"/>
              <a:t>8/13/2013</a:t>
            </a:fld>
            <a:endParaRPr lang="en-US" dirty="0"/>
          </a:p>
        </p:txBody>
      </p:sp>
      <p:sp>
        <p:nvSpPr>
          <p:cNvPr id="6" name="Footer Placeholder 5"/>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7" name="Slide Number Placeholder 6"/>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527981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73B4D-B91A-446E-A41D-51FC36997EF7}" type="datetime1">
              <a:rPr lang="en-US" smtClean="0"/>
              <a:t>8/13/2013</a:t>
            </a:fld>
            <a:endParaRPr lang="en-US" dirty="0"/>
          </a:p>
        </p:txBody>
      </p:sp>
      <p:sp>
        <p:nvSpPr>
          <p:cNvPr id="6" name="Footer Placeholder 5"/>
          <p:cNvSpPr>
            <a:spLocks noGrp="1"/>
          </p:cNvSpPr>
          <p:nvPr>
            <p:ph type="ftr" sz="quarter" idx="11"/>
          </p:nvPr>
        </p:nvSpPr>
        <p:spPr/>
        <p:txBody>
          <a:bodyPr/>
          <a:lstStyle/>
          <a:p>
            <a:r>
              <a:rPr lang="en-US" smtClean="0"/>
              <a:t>@ 2013 John Courtney | Content Strategy Proprietary &amp; Confidential</a:t>
            </a:r>
            <a:endParaRPr lang="en-US" dirty="0"/>
          </a:p>
        </p:txBody>
      </p:sp>
      <p:sp>
        <p:nvSpPr>
          <p:cNvPr id="7" name="Slide Number Placeholder 6"/>
          <p:cNvSpPr>
            <a:spLocks noGrp="1"/>
          </p:cNvSpPr>
          <p:nvPr>
            <p:ph type="sldNum" sz="quarter" idx="12"/>
          </p:nvPr>
        </p:nvSpPr>
        <p:spPr/>
        <p:txBody>
          <a:bodyPr/>
          <a:lstStyle/>
          <a:p>
            <a:fld id="{5F92AE9C-E30E-B84F-A8CE-5F5B9854B8BD}" type="slidenum">
              <a:rPr lang="en-US" smtClean="0"/>
              <a:t>‹#›</a:t>
            </a:fld>
            <a:endParaRPr lang="en-US" dirty="0"/>
          </a:p>
        </p:txBody>
      </p:sp>
    </p:spTree>
    <p:extLst>
      <p:ext uri="{BB962C8B-B14F-4D97-AF65-F5344CB8AC3E}">
        <p14:creationId xmlns:p14="http://schemas.microsoft.com/office/powerpoint/2010/main" val="1411743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C1D05-BE9D-47F4-98F2-FF7A9E65641B}" type="datetime1">
              <a:rPr lang="en-US" smtClean="0"/>
              <a:t>8/13/2013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2013 John Courtney | Content Strategy Proprietary &amp; 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AE9C-E30E-B84F-A8CE-5F5B9854B8BD}" type="slidenum">
              <a:rPr lang="en-US" smtClean="0"/>
              <a:t>‹#›</a:t>
            </a:fld>
            <a:endParaRPr lang="en-US" dirty="0"/>
          </a:p>
        </p:txBody>
      </p:sp>
    </p:spTree>
    <p:extLst>
      <p:ext uri="{BB962C8B-B14F-4D97-AF65-F5344CB8AC3E}">
        <p14:creationId xmlns:p14="http://schemas.microsoft.com/office/powerpoint/2010/main" val="2981734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jpe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jpe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jpe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5.jpg"/><Relationship Id="rId10" Type="http://schemas.openxmlformats.org/officeDocument/2006/relationships/image" Target="../media/image71.jpeg"/><Relationship Id="rId4" Type="http://schemas.openxmlformats.org/officeDocument/2006/relationships/image" Target="../media/image4.jpg"/><Relationship Id="rId9" Type="http://schemas.openxmlformats.org/officeDocument/2006/relationships/image" Target="../media/image70.gif"/></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jpeg"/><Relationship Id="rId3" Type="http://schemas.openxmlformats.org/officeDocument/2006/relationships/image" Target="../media/image2.jpe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8.png"/><Relationship Id="rId5" Type="http://schemas.openxmlformats.org/officeDocument/2006/relationships/image" Target="../media/image5.jpg"/><Relationship Id="rId10" Type="http://schemas.openxmlformats.org/officeDocument/2006/relationships/image" Target="../media/image77.png"/><Relationship Id="rId4" Type="http://schemas.openxmlformats.org/officeDocument/2006/relationships/image" Target="../media/image4.jpg"/><Relationship Id="rId9" Type="http://schemas.openxmlformats.org/officeDocument/2006/relationships/image" Target="../media/image68.png"/><Relationship Id="rId1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hyperlink" Target="http://demo.pointroll.com/PointRoll/AdDemo/Procter&amp;Gamble/Herbal_Jamba_Expo_300Ld7.asp" TargetMode="External"/><Relationship Id="rId2" Type="http://schemas.openxmlformats.org/officeDocument/2006/relationships/notesSlide" Target="../notesSlides/notesSlide3.xm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4.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8.pn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2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5.jp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4.jp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image" Target="../media/image2.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5.jpg"/><Relationship Id="rId10" Type="http://schemas.openxmlformats.org/officeDocument/2006/relationships/image" Target="../media/image51.png"/><Relationship Id="rId4" Type="http://schemas.openxmlformats.org/officeDocument/2006/relationships/image" Target="../media/image4.jp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6" name="Rectangle 5"/>
          <p:cNvSpPr/>
          <p:nvPr/>
        </p:nvSpPr>
        <p:spPr>
          <a:xfrm>
            <a:off x="477065" y="2792969"/>
            <a:ext cx="6197600" cy="1569660"/>
          </a:xfrm>
          <a:prstGeom prst="rect">
            <a:avLst/>
          </a:prstGeom>
        </p:spPr>
        <p:txBody>
          <a:bodyPr wrap="square">
            <a:spAutoFit/>
          </a:bodyPr>
          <a:lstStyle/>
          <a:p>
            <a:pPr lvl="1">
              <a:lnSpc>
                <a:spcPct val="80000"/>
              </a:lnSpc>
            </a:pPr>
            <a:r>
              <a:rPr lang="en-US" sz="4000" b="1" spc="-150" dirty="0" smtClean="0">
                <a:solidFill>
                  <a:schemeClr val="tx1">
                    <a:lumMod val="75000"/>
                    <a:lumOff val="25000"/>
                  </a:schemeClr>
                </a:solidFill>
                <a:latin typeface="Arial Black"/>
                <a:cs typeface="Arial Black"/>
              </a:rPr>
              <a:t>Crowdsourcing your</a:t>
            </a:r>
          </a:p>
          <a:p>
            <a:pPr lvl="1">
              <a:lnSpc>
                <a:spcPct val="80000"/>
              </a:lnSpc>
            </a:pPr>
            <a:r>
              <a:rPr lang="en-US" sz="4000" b="1" spc="-150" dirty="0" smtClean="0">
                <a:solidFill>
                  <a:schemeClr val="tx1">
                    <a:lumMod val="75000"/>
                    <a:lumOff val="25000"/>
                  </a:schemeClr>
                </a:solidFill>
                <a:latin typeface="Arial Black"/>
                <a:cs typeface="Arial Black"/>
              </a:rPr>
              <a:t>Shopping Marketing</a:t>
            </a:r>
          </a:p>
          <a:p>
            <a:pPr lvl="1">
              <a:lnSpc>
                <a:spcPct val="80000"/>
              </a:lnSpc>
            </a:pPr>
            <a:r>
              <a:rPr lang="en-US" sz="4000" b="1" spc="-150" dirty="0" smtClean="0">
                <a:solidFill>
                  <a:schemeClr val="tx1">
                    <a:lumMod val="75000"/>
                    <a:lumOff val="25000"/>
                  </a:schemeClr>
                </a:solidFill>
                <a:latin typeface="Arial Black"/>
                <a:cs typeface="Arial Black"/>
              </a:rPr>
              <a:t>Content</a:t>
            </a:r>
            <a:endParaRPr lang="en-US" sz="4000" b="1" spc="-150" dirty="0">
              <a:solidFill>
                <a:schemeClr val="tx1">
                  <a:lumMod val="75000"/>
                  <a:lumOff val="25000"/>
                </a:schemeClr>
              </a:solidFill>
              <a:latin typeface="Arial Black"/>
              <a:cs typeface="Arial Black"/>
            </a:endParaRPr>
          </a:p>
        </p:txBody>
      </p:sp>
      <p:pic>
        <p:nvPicPr>
          <p:cNvPr id="10" name="Picture 9" descr="cover_sid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45300" y="0"/>
            <a:ext cx="2298700" cy="6858000"/>
          </a:xfrm>
          <a:prstGeom prst="rect">
            <a:avLst/>
          </a:prstGeom>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Tree>
    <p:extLst>
      <p:ext uri="{BB962C8B-B14F-4D97-AF65-F5344CB8AC3E}">
        <p14:creationId xmlns:p14="http://schemas.microsoft.com/office/powerpoint/2010/main" val="33748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4" name="TextBox 13"/>
          <p:cNvSpPr txBox="1"/>
          <p:nvPr/>
        </p:nvSpPr>
        <p:spPr>
          <a:xfrm>
            <a:off x="138286" y="238684"/>
            <a:ext cx="7783658" cy="367280"/>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CROWDSOURCING</a:t>
            </a:r>
            <a:endParaRPr lang="en-US" sz="2400" b="1" dirty="0">
              <a:solidFill>
                <a:srgbClr val="E68200"/>
              </a:solidFill>
              <a:latin typeface="Arial Black"/>
              <a:cs typeface="Arial Black"/>
            </a:endParaRPr>
          </a:p>
        </p:txBody>
      </p:sp>
      <p:sp>
        <p:nvSpPr>
          <p:cNvPr id="15" name="Rectangle 14"/>
          <p:cNvSpPr/>
          <p:nvPr/>
        </p:nvSpPr>
        <p:spPr>
          <a:xfrm>
            <a:off x="130935" y="556904"/>
            <a:ext cx="4556632" cy="286232"/>
          </a:xfrm>
          <a:prstGeom prst="rect">
            <a:avLst/>
          </a:prstGeom>
        </p:spPr>
        <p:txBody>
          <a:bodyPr wrap="none">
            <a:spAutoFit/>
          </a:bodyPr>
          <a:lstStyle/>
          <a:p>
            <a:pPr>
              <a:lnSpc>
                <a:spcPct val="70000"/>
              </a:lnSpc>
            </a:pPr>
            <a:r>
              <a:rPr lang="en-US" b="1" dirty="0" smtClean="0">
                <a:solidFill>
                  <a:schemeClr val="tx1">
                    <a:lumMod val="75000"/>
                    <a:lumOff val="25000"/>
                  </a:schemeClr>
                </a:solidFill>
                <a:latin typeface="Arial Black"/>
                <a:cs typeface="Arial Black"/>
              </a:rPr>
              <a:t>IT’S TOUGH, BUT IT CAN BE DONE</a:t>
            </a:r>
            <a:endParaRPr lang="en-US" b="1" dirty="0">
              <a:solidFill>
                <a:srgbClr val="E68200"/>
              </a:solidFill>
              <a:latin typeface="Arial Black"/>
              <a:cs typeface="Arial Black"/>
            </a:endParaRPr>
          </a:p>
        </p:txBody>
      </p:sp>
      <p:sp>
        <p:nvSpPr>
          <p:cNvPr id="16" name="Content Placeholder 6"/>
          <p:cNvSpPr txBox="1">
            <a:spLocks/>
          </p:cNvSpPr>
          <p:nvPr/>
        </p:nvSpPr>
        <p:spPr>
          <a:xfrm>
            <a:off x="5506948" y="1592101"/>
            <a:ext cx="3390472"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000" smtClean="0"/>
              <a:t>3,000:1</a:t>
            </a:r>
          </a:p>
          <a:p>
            <a:pPr marL="0" indent="0">
              <a:buFont typeface="Arial" pitchFamily="34" charset="0"/>
              <a:buNone/>
            </a:pPr>
            <a:r>
              <a:rPr lang="en-US" sz="6000" smtClean="0"/>
              <a:t>Ratio of </a:t>
            </a:r>
          </a:p>
          <a:p>
            <a:pPr marL="0" indent="0">
              <a:buFont typeface="Arial" pitchFamily="34" charset="0"/>
              <a:buNone/>
            </a:pPr>
            <a:r>
              <a:rPr lang="en-US" sz="4000" smtClean="0"/>
              <a:t>Text vs. Video</a:t>
            </a:r>
          </a:p>
          <a:p>
            <a:pPr marL="0" indent="0">
              <a:buFont typeface="Arial" pitchFamily="34" charset="0"/>
              <a:buNone/>
            </a:pPr>
            <a:endParaRPr lang="en-US" sz="6000" dirty="0"/>
          </a:p>
        </p:txBody>
      </p:sp>
      <p:pic>
        <p:nvPicPr>
          <p:cNvPr id="17" name="Picture 2" descr="http://corp.expotv.com/wp-content/themes/expocorp/img/content-generation-drive-commer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77" y="1630363"/>
            <a:ext cx="4105898" cy="301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pic>
        <p:nvPicPr>
          <p:cNvPr id="10"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42624" y="1125715"/>
            <a:ext cx="4782249" cy="5134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969" r="29564"/>
          <a:stretch/>
        </p:blipFill>
        <p:spPr bwMode="auto">
          <a:xfrm>
            <a:off x="3742625" y="1125715"/>
            <a:ext cx="4782249" cy="50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08" t="4867" r="29533"/>
          <a:stretch/>
        </p:blipFill>
        <p:spPr bwMode="auto">
          <a:xfrm>
            <a:off x="3742625" y="1350782"/>
            <a:ext cx="4782249" cy="484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21978"/>
          <a:stretch/>
        </p:blipFill>
        <p:spPr bwMode="auto">
          <a:xfrm>
            <a:off x="3742625" y="1125715"/>
            <a:ext cx="4782249" cy="5151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6"/>
          <p:cNvSpPr txBox="1">
            <a:spLocks/>
          </p:cNvSpPr>
          <p:nvPr/>
        </p:nvSpPr>
        <p:spPr>
          <a:xfrm>
            <a:off x="496721" y="1132314"/>
            <a:ext cx="2619375"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smtClean="0"/>
              <a:t>There are a few important, yet overlooked steps when looking to generate quality video content from consumers:</a:t>
            </a:r>
          </a:p>
          <a:p>
            <a:pPr marL="0" indent="0">
              <a:buFont typeface="Arial" pitchFamily="34" charset="0"/>
              <a:buNone/>
            </a:pPr>
            <a:endParaRPr lang="en-US" sz="200" smtClean="0"/>
          </a:p>
          <a:p>
            <a:pPr>
              <a:buFont typeface="Wingdings" pitchFamily="2" charset="2"/>
              <a:buChar char="ü"/>
            </a:pPr>
            <a:r>
              <a:rPr lang="en-US" sz="1400" smtClean="0"/>
              <a:t>Target the right consumers</a:t>
            </a:r>
          </a:p>
          <a:p>
            <a:pPr>
              <a:buFont typeface="Wingdings" pitchFamily="2" charset="2"/>
              <a:buChar char="ü"/>
            </a:pPr>
            <a:r>
              <a:rPr lang="en-US" sz="1400" smtClean="0"/>
              <a:t>Provide proper incentives</a:t>
            </a:r>
          </a:p>
          <a:p>
            <a:pPr>
              <a:buFont typeface="Wingdings" pitchFamily="2" charset="2"/>
              <a:buChar char="ü"/>
            </a:pPr>
            <a:r>
              <a:rPr lang="en-US" sz="1400" smtClean="0"/>
              <a:t>Model desired behavior</a:t>
            </a:r>
          </a:p>
          <a:p>
            <a:pPr>
              <a:buFont typeface="Wingdings" pitchFamily="2" charset="2"/>
              <a:buChar char="ü"/>
            </a:pPr>
            <a:r>
              <a:rPr lang="en-US" sz="1400" smtClean="0"/>
              <a:t>Give instructions</a:t>
            </a:r>
          </a:p>
          <a:p>
            <a:pPr marL="0" indent="0">
              <a:buFont typeface="Arial" pitchFamily="34" charset="0"/>
              <a:buNone/>
            </a:pPr>
            <a:endParaRPr lang="en-US" sz="1600" dirty="0"/>
          </a:p>
        </p:txBody>
      </p:sp>
      <p:sp>
        <p:nvSpPr>
          <p:cNvPr id="21" name="TextBox 20"/>
          <p:cNvSpPr txBox="1"/>
          <p:nvPr/>
        </p:nvSpPr>
        <p:spPr>
          <a:xfrm>
            <a:off x="138286" y="238684"/>
            <a:ext cx="7783658" cy="367280"/>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CROWDSOURCING</a:t>
            </a:r>
            <a:endParaRPr lang="en-US" sz="2400" b="1" dirty="0">
              <a:solidFill>
                <a:srgbClr val="E68200"/>
              </a:solidFill>
              <a:latin typeface="Arial Black"/>
              <a:cs typeface="Arial Black"/>
            </a:endParaRPr>
          </a:p>
        </p:txBody>
      </p:sp>
      <p:sp>
        <p:nvSpPr>
          <p:cNvPr id="22" name="Rectangle 21"/>
          <p:cNvSpPr/>
          <p:nvPr/>
        </p:nvSpPr>
        <p:spPr>
          <a:xfrm>
            <a:off x="130935" y="556904"/>
            <a:ext cx="5921173" cy="286232"/>
          </a:xfrm>
          <a:prstGeom prst="rect">
            <a:avLst/>
          </a:prstGeom>
        </p:spPr>
        <p:txBody>
          <a:bodyPr wrap="none">
            <a:spAutoFit/>
          </a:bodyPr>
          <a:lstStyle/>
          <a:p>
            <a:pPr>
              <a:lnSpc>
                <a:spcPct val="70000"/>
              </a:lnSpc>
            </a:pPr>
            <a:r>
              <a:rPr lang="en-US" b="1" dirty="0" smtClean="0">
                <a:solidFill>
                  <a:schemeClr val="tx1">
                    <a:lumMod val="75000"/>
                    <a:lumOff val="25000"/>
                  </a:schemeClr>
                </a:solidFill>
                <a:latin typeface="Arial Black"/>
                <a:cs typeface="Arial Black"/>
              </a:rPr>
              <a:t>ACTIVATING COMMUNITIES TO CONTRIBUTE</a:t>
            </a:r>
            <a:endParaRPr lang="en-US" b="1" dirty="0">
              <a:solidFill>
                <a:srgbClr val="E68200"/>
              </a:solidFill>
              <a:latin typeface="Arial Black"/>
              <a:cs typeface="Arial Black"/>
            </a:endParaRPr>
          </a:p>
        </p:txBody>
      </p:sp>
    </p:spTree>
    <p:extLst>
      <p:ext uri="{BB962C8B-B14F-4D97-AF65-F5344CB8AC3E}">
        <p14:creationId xmlns:p14="http://schemas.microsoft.com/office/powerpoint/2010/main" val="33186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4" name="Titl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Black" pitchFamily="34" charset="0"/>
              </a:rPr>
              <a:t>Best Practice:</a:t>
            </a:r>
            <a:br>
              <a:rPr lang="en-US" sz="2800" dirty="0" smtClean="0">
                <a:latin typeface="Arial Black" pitchFamily="34" charset="0"/>
              </a:rPr>
            </a:br>
            <a:r>
              <a:rPr lang="en-US" sz="2800" dirty="0" smtClean="0">
                <a:latin typeface="Arial Black" pitchFamily="34" charset="0"/>
              </a:rPr>
              <a:t>Pairing EXPO Video with professional video</a:t>
            </a:r>
            <a:endParaRPr lang="en-US" sz="2800" dirty="0">
              <a:latin typeface="Arial Black" pitchFamily="34" charset="0"/>
            </a:endParaRPr>
          </a:p>
        </p:txBody>
      </p:sp>
      <p:sp>
        <p:nvSpPr>
          <p:cNvPr id="15" name="Content Placeholder 2"/>
          <p:cNvSpPr txBox="1">
            <a:spLocks/>
          </p:cNvSpPr>
          <p:nvPr/>
        </p:nvSpPr>
        <p:spPr>
          <a:xfrm>
            <a:off x="388620" y="1463040"/>
            <a:ext cx="4038600" cy="48806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A mix of EXPO video with professional video will reach the largest number of consumers with persuasive messaging.</a:t>
            </a:r>
          </a:p>
          <a:p>
            <a:pPr marL="0" indent="0">
              <a:buFont typeface="Arial"/>
              <a:buNone/>
            </a:pPr>
            <a:endParaRPr lang="en-US" sz="2000" dirty="0" smtClean="0"/>
          </a:p>
          <a:p>
            <a:pPr marL="0" indent="0">
              <a:buFont typeface="Arial"/>
              <a:buNone/>
            </a:pPr>
            <a:r>
              <a:rPr lang="en-US" sz="2000" dirty="0" smtClean="0"/>
              <a:t>Results:</a:t>
            </a:r>
          </a:p>
          <a:p>
            <a:r>
              <a:rPr lang="en-US" sz="2000" dirty="0" smtClean="0"/>
              <a:t>EXPO video influences a distinctly separate consumer than professional videos </a:t>
            </a:r>
            <a:r>
              <a:rPr lang="en-US" sz="1700" i="1" dirty="0" smtClean="0"/>
              <a:t>(comScore)</a:t>
            </a:r>
            <a:endParaRPr lang="en-US" sz="1900" i="1" dirty="0" smtClean="0"/>
          </a:p>
          <a:p>
            <a:r>
              <a:rPr lang="en-US" sz="2000" dirty="0" smtClean="0"/>
              <a:t>Consumers will choose to watch EXPO videos 2-to-1 over professional videos when given a choice </a:t>
            </a:r>
            <a:r>
              <a:rPr lang="en-US" sz="1700" i="1" dirty="0" smtClean="0"/>
              <a:t>(internal EXPO)</a:t>
            </a:r>
          </a:p>
          <a:p>
            <a:r>
              <a:rPr lang="en-US" sz="2000" dirty="0" smtClean="0"/>
              <a:t>80%+ retail consumers find EXPO videos easy to related to and believable </a:t>
            </a:r>
            <a:r>
              <a:rPr lang="en-US" sz="1700" i="1" dirty="0" smtClean="0"/>
              <a:t>(comScore)</a:t>
            </a:r>
          </a:p>
          <a:p>
            <a:endParaRPr lang="en-US" sz="2000" i="1" dirty="0" smtClean="0"/>
          </a:p>
        </p:txBody>
      </p:sp>
      <p:pic>
        <p:nvPicPr>
          <p:cNvPr id="16" name="Picture 2" descr="C:\Users\dkwon\AppData\Roaming\PixelMetrics\CaptureWiz\LastCaptures\2013-06-19_15-51-38-05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1371600"/>
            <a:ext cx="398614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kwon\AppData\Roaming\PixelMetrics\CaptureWiz\LastCaptures\2013-06-19_15-52-05-77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3581400"/>
            <a:ext cx="3285918" cy="1579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6" descr="C:\Users\dkwon\AppData\Roaming\PixelMetrics\CaptureWiz\LastCaptures\2013-06-19_15-52-41-32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4724400"/>
            <a:ext cx="2838450" cy="1231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1" name="Content Placeholder 2"/>
          <p:cNvSpPr txBox="1">
            <a:spLocks/>
          </p:cNvSpPr>
          <p:nvPr/>
        </p:nvSpPr>
        <p:spPr>
          <a:xfrm>
            <a:off x="4876800" y="1600200"/>
            <a:ext cx="4038600" cy="43735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2000" dirty="0" smtClean="0"/>
              <a:t>Present multiple thumbnails in-line on product pages so visitors can quickly identify with “someone like me”</a:t>
            </a:r>
          </a:p>
          <a:p>
            <a:pPr>
              <a:lnSpc>
                <a:spcPct val="120000"/>
              </a:lnSpc>
            </a:pPr>
            <a:r>
              <a:rPr lang="en-US" sz="2000" dirty="0" smtClean="0"/>
              <a:t>Scrolling</a:t>
            </a:r>
          </a:p>
          <a:p>
            <a:pPr>
              <a:lnSpc>
                <a:spcPct val="120000"/>
              </a:lnSpc>
            </a:pPr>
            <a:r>
              <a:rPr lang="en-US" sz="2000" dirty="0" smtClean="0"/>
              <a:t>Fixed Display</a:t>
            </a:r>
          </a:p>
          <a:p>
            <a:pPr>
              <a:lnSpc>
                <a:spcPct val="120000"/>
              </a:lnSpc>
            </a:pPr>
            <a:r>
              <a:rPr lang="en-US" sz="2000" dirty="0" smtClean="0"/>
              <a:t>“Gallery”</a:t>
            </a:r>
          </a:p>
          <a:p>
            <a:pPr marL="0" indent="0">
              <a:lnSpc>
                <a:spcPct val="120000"/>
              </a:lnSpc>
              <a:buFont typeface="Arial"/>
              <a:buNone/>
            </a:pPr>
            <a:endParaRPr lang="en-US" sz="2000" dirty="0" smtClean="0"/>
          </a:p>
          <a:p>
            <a:pPr marL="0" indent="0">
              <a:lnSpc>
                <a:spcPct val="120000"/>
              </a:lnSpc>
              <a:buFont typeface="Arial"/>
              <a:buNone/>
            </a:pPr>
            <a:r>
              <a:rPr lang="en-US" sz="2000" dirty="0" smtClean="0"/>
              <a:t>comScore A/B Test:</a:t>
            </a:r>
          </a:p>
          <a:p>
            <a:pPr>
              <a:lnSpc>
                <a:spcPct val="120000"/>
              </a:lnSpc>
            </a:pPr>
            <a:r>
              <a:rPr lang="en-US" sz="2000" dirty="0" smtClean="0"/>
              <a:t>+13% higher desire to pay more for a product</a:t>
            </a:r>
            <a:r>
              <a:rPr lang="en-US" sz="1600" dirty="0" smtClean="0"/>
              <a:t> </a:t>
            </a:r>
            <a:endParaRPr lang="en-US" sz="1600" i="1" dirty="0"/>
          </a:p>
          <a:p>
            <a:pPr>
              <a:lnSpc>
                <a:spcPct val="120000"/>
              </a:lnSpc>
            </a:pPr>
            <a:r>
              <a:rPr lang="en-US" sz="2000" dirty="0" smtClean="0"/>
              <a:t>+26% higher belief that the product is unique and different </a:t>
            </a:r>
            <a:endParaRPr lang="en-US" sz="1600" i="1" dirty="0" smtClean="0"/>
          </a:p>
        </p:txBody>
      </p:sp>
      <p:pic>
        <p:nvPicPr>
          <p:cNvPr id="18" name="Picture 2" descr="C:\Users\dkwon\AppData\Roaming\PixelMetrics\CaptureWiz\LastCaptures\2013-06-19_15-09-17-5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962400"/>
            <a:ext cx="4038600" cy="2095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410" y="1409700"/>
            <a:ext cx="4229100" cy="2097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22910" y="3566160"/>
            <a:ext cx="1830950" cy="276999"/>
          </a:xfrm>
          <a:prstGeom prst="rect">
            <a:avLst/>
          </a:prstGeom>
          <a:noFill/>
        </p:spPr>
        <p:txBody>
          <a:bodyPr wrap="none" rtlCol="0">
            <a:spAutoFit/>
          </a:bodyPr>
          <a:lstStyle/>
          <a:p>
            <a:r>
              <a:rPr lang="en-US" sz="1200" dirty="0" smtClean="0"/>
              <a:t>Example 1: diapers.com</a:t>
            </a:r>
            <a:endParaRPr lang="en-US" sz="1200" dirty="0"/>
          </a:p>
        </p:txBody>
      </p:sp>
      <p:sp>
        <p:nvSpPr>
          <p:cNvPr id="21" name="TextBox 20"/>
          <p:cNvSpPr txBox="1"/>
          <p:nvPr/>
        </p:nvSpPr>
        <p:spPr>
          <a:xfrm>
            <a:off x="415290" y="6084570"/>
            <a:ext cx="1816523" cy="276999"/>
          </a:xfrm>
          <a:prstGeom prst="rect">
            <a:avLst/>
          </a:prstGeom>
          <a:noFill/>
        </p:spPr>
        <p:txBody>
          <a:bodyPr wrap="none" rtlCol="0">
            <a:spAutoFit/>
          </a:bodyPr>
          <a:lstStyle/>
          <a:p>
            <a:r>
              <a:rPr lang="en-US" sz="1200" dirty="0" smtClean="0"/>
              <a:t>Example 2: P&amp;G </a:t>
            </a:r>
            <a:r>
              <a:rPr lang="en-US" sz="1200" dirty="0" err="1" smtClean="0"/>
              <a:t>eStore</a:t>
            </a:r>
            <a:endParaRPr lang="en-US" sz="1200" dirty="0"/>
          </a:p>
        </p:txBody>
      </p:sp>
      <p:sp>
        <p:nvSpPr>
          <p:cNvPr id="22" name="Title 1"/>
          <p:cNvSpPr txBox="1">
            <a:spLocks/>
          </p:cNvSpPr>
          <p:nvPr/>
        </p:nvSpPr>
        <p:spPr>
          <a:xfrm>
            <a:off x="609600" y="427038"/>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smtClean="0">
                <a:latin typeface="Arial Black" pitchFamily="34" charset="0"/>
              </a:rPr>
              <a:t>Best Practice:  </a:t>
            </a:r>
            <a:br>
              <a:rPr lang="en-US" sz="2800" smtClean="0">
                <a:latin typeface="Arial Black" pitchFamily="34" charset="0"/>
              </a:rPr>
            </a:br>
            <a:r>
              <a:rPr lang="en-US" sz="2800" u="sng" smtClean="0">
                <a:latin typeface="Arial Black" pitchFamily="34" charset="0"/>
              </a:rPr>
              <a:t>Availability</a:t>
            </a:r>
            <a:r>
              <a:rPr lang="en-US" sz="2800" smtClean="0">
                <a:latin typeface="Arial Black" pitchFamily="34" charset="0"/>
              </a:rPr>
              <a:t> of EXPO video on Product Pages</a:t>
            </a:r>
            <a:endParaRPr lang="en-US" sz="2800" dirty="0">
              <a:latin typeface="Arial Black" pitchFamily="34" charset="0"/>
            </a:endParaRPr>
          </a:p>
        </p:txBody>
      </p:sp>
    </p:spTree>
    <p:extLst>
      <p:ext uri="{BB962C8B-B14F-4D97-AF65-F5344CB8AC3E}">
        <p14:creationId xmlns:p14="http://schemas.microsoft.com/office/powerpoint/2010/main" val="3453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8380" y="1405890"/>
            <a:ext cx="4111748" cy="3332798"/>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latin typeface="Arial Black" pitchFamily="34" charset="0"/>
              </a:rPr>
              <a:t>Impact of EXPO Video Viewership on Retail Websites</a:t>
            </a:r>
            <a:endParaRPr lang="en-US" sz="2800" dirty="0">
              <a:latin typeface="Arial Black" pitchFamily="34" charset="0"/>
            </a:endParaRPr>
          </a:p>
        </p:txBody>
      </p:sp>
      <p:sp>
        <p:nvSpPr>
          <p:cNvPr id="16" name="Content Placeholder 2"/>
          <p:cNvSpPr txBox="1">
            <a:spLocks/>
          </p:cNvSpPr>
          <p:nvPr/>
        </p:nvSpPr>
        <p:spPr>
          <a:xfrm>
            <a:off x="457200" y="1474839"/>
            <a:ext cx="3760470" cy="50402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smtClean="0"/>
              <a:t>EXPO video widget integrated onto product pages of major national brick and mortar retailer websites</a:t>
            </a:r>
          </a:p>
          <a:p>
            <a:pPr marL="0" indent="0">
              <a:buFont typeface="Arial" pitchFamily="34" charset="0"/>
              <a:buNone/>
            </a:pPr>
            <a:endParaRPr lang="en-US" sz="1800" smtClean="0"/>
          </a:p>
          <a:p>
            <a:pPr marL="0" indent="0">
              <a:buFont typeface="Arial" pitchFamily="34" charset="0"/>
              <a:buNone/>
            </a:pPr>
            <a:r>
              <a:rPr lang="en-US" sz="1800" smtClean="0"/>
              <a:t>Results:</a:t>
            </a:r>
          </a:p>
          <a:p>
            <a:r>
              <a:rPr lang="en-US" sz="1800" b="1" smtClean="0"/>
              <a:t>5.1x higher conversion </a:t>
            </a:r>
            <a:r>
              <a:rPr lang="en-US" sz="1800" smtClean="0"/>
              <a:t>of visitors who watched EXPO video </a:t>
            </a:r>
            <a:endParaRPr lang="en-US" sz="1800" i="1" smtClean="0"/>
          </a:p>
          <a:p>
            <a:r>
              <a:rPr lang="en-US" sz="1800" b="1" smtClean="0"/>
              <a:t>66% higher cart size </a:t>
            </a:r>
            <a:r>
              <a:rPr lang="en-US" sz="1800" smtClean="0"/>
              <a:t>for visitors who watched EXPO video </a:t>
            </a:r>
            <a:endParaRPr lang="en-US" sz="1800" dirty="0" smtClean="0"/>
          </a:p>
        </p:txBody>
      </p:sp>
      <p:pic>
        <p:nvPicPr>
          <p:cNvPr id="17" name="Picture 4" descr="C:\Users\dkwon\AppData\Roaming\PixelMetrics\CaptureWiz\LastCaptures\2013-06-19_14-54-15-9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3254" y="3257550"/>
            <a:ext cx="2827455" cy="2301417"/>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1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0" name="AutoShape 2" descr="http://www.surveymonkey.com/MChart.ashx?sm=BE%2fu1bl6yF493pow3Mv3WcaNyHwVYqvklH9MBo%2fU7RM9%2fn%2fHtLQXZNubYyrUznk8EDnoCKdxkf%2bCWoRnI%2fxy43ExxsMkMn5o5luzLJoSF6E%3d&amp;cp=1%7C506&amp;d=0.76840819169478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11" name="Group 10"/>
          <p:cNvGrpSpPr/>
          <p:nvPr/>
        </p:nvGrpSpPr>
        <p:grpSpPr>
          <a:xfrm>
            <a:off x="1" y="6531650"/>
            <a:ext cx="9144000" cy="354710"/>
            <a:chOff x="1" y="6531650"/>
            <a:chExt cx="9144000" cy="354710"/>
          </a:xfrm>
        </p:grpSpPr>
        <p:sp>
          <p:nvSpPr>
            <p:cNvPr id="18" name="Rectangle 17"/>
            <p:cNvSpPr/>
            <p:nvPr/>
          </p:nvSpPr>
          <p:spPr>
            <a:xfrm>
              <a:off x="1" y="6531650"/>
              <a:ext cx="9144000" cy="35471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lumMod val="75000"/>
                    <a:lumOff val="25000"/>
                  </a:prstClr>
                </a:solidFill>
              </a:endParaRPr>
            </a:p>
          </p:txBody>
        </p:sp>
        <p:pic>
          <p:nvPicPr>
            <p:cNvPr id="19" name="Picture 18" descr="expo_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750" y="6531650"/>
              <a:ext cx="423424" cy="327191"/>
            </a:xfrm>
            <a:prstGeom prst="rect">
              <a:avLst/>
            </a:prstGeom>
          </p:spPr>
        </p:pic>
        <p:sp>
          <p:nvSpPr>
            <p:cNvPr id="20" name="TextBox 19"/>
            <p:cNvSpPr txBox="1"/>
            <p:nvPr/>
          </p:nvSpPr>
          <p:spPr>
            <a:xfrm>
              <a:off x="589404" y="6586445"/>
              <a:ext cx="3525520" cy="190770"/>
            </a:xfrm>
            <a:prstGeom prst="rect">
              <a:avLst/>
            </a:prstGeom>
            <a:noFill/>
          </p:spPr>
          <p:txBody>
            <a:bodyPr wrap="square" rtlCol="0">
              <a:spAutoFit/>
            </a:bodyPr>
            <a:lstStyle/>
            <a:p>
              <a:r>
                <a:rPr lang="en-US" sz="900" dirty="0" smtClean="0">
                  <a:solidFill>
                    <a:prstClr val="white"/>
                  </a:solidFill>
                </a:rPr>
                <a:t>© 2013 EXPO Communications | Proprietary &amp; Confidential</a:t>
              </a:r>
            </a:p>
          </p:txBody>
        </p:sp>
      </p:grpSp>
      <p:sp>
        <p:nvSpPr>
          <p:cNvPr id="21" name="AutoShape 4" descr="data:image/jpeg;base64,/9j/4AAQSkZJRgABAQAAAQABAAD/2wCEAAkGBxQHBhUUEBQWFhQUFxsXGBUYFhgdGBogFhwdHxwYIB4YITQsGBwlHRwXITEtJSorLi8uGx8zODMsNygtLisBCgoKDg0OGxAQGzQmICQ3NzUwLDc2LzQsLC0sLS0sLywsLCwsLSwsLCwsLCwsLCwsLCwsLCwsLCwsLCwsLCwsLP/AABEIAIoBbgMBIgACEQEDEQH/xAAcAAEAAwEBAQEBAAAAAAAAAAAABQYHBAMIAgH/xABHEAABAwIDBAUFCg0FAQAAAAABAAIDBBEFBhIHITFBE1FhcYEyNnKhsSIjQlJzkaKys8IUFRczQ1NigoOSwdHSJjQ3k/Dx/8QAGQEBAAMBAQAAAAAAAAAAAAAAAAECAwQF/8QAKBEAAwACAQMCBgMBAAAAAAAAAAECAxESBCExE1EiMkFxgcEUM2Hw/9oADAMBAAIRAxEAPwCtoiL3TzwiIgCIiAIiIAiIgCIiAIiIAiIgCIiAIiIAiIgCIiAIiIAiIgCIiAIiIAiIgCIiAIiIAiIgCIiAIiIAiIgCIiAIiIAiIgCIiAIiIAiIgCIiAIiIAiIgCIiAIiIAiIgCIiAIiIAiIgCIiAIiIAiIgCIiAIiIAiIgCIiAIiIAiIgCIiAIi6sKoHYpiUcMflSODQeQ6z3AXPgob13ByE2X76Jx+CfmK3zAst0+B04EUY1W3yOAL3dpPLuG5S64n1q32RusHuz5rc0tO8WX8Vy2sedY+RZ9Z6pq64rlKZjS09BERXICIiAIiIAiIgCIiAIikcuUTcSx2GKS+mR4abGxsob0thLZHItwpMiUNN+gDj1vc93qJt6lnO0ukjocyhkLGsb0TDpY0NHF2+w5rDH1E3XFGlY3K2yqoiLoMwiIgCIiAIiIAiIgCIiAItKyJk6lxbAGTTtc9znPBGtwb7lxA3NtyHWpfNuXKXDcpzuhgja4M3O0guG8fCO/1rmfUyq4mqxPWzHkRF0mQREQBERAEREAREQBERAFatmLA/OEd/gteR36SPYSqzSxiWpY08HOaD4kBbVgOR6fAsRE0TpS4AiznNI91x4NC5+oyKZaf1NMctvZZ1lOdc51dFmOWKCXo2RkAAMYSbtBJJe08yeFlqyqeL5ApsWxJ80j5g6QgkNcwDcAN12nqXBgqJrdnRkVNfCZDimKS4vVdJUP1vsG6tLRuF7CzQBzK5Fb8QyvDBnqKjjdIY3Buokt17w5xsQ23ADkrf8AkvpP1k/87P8ABd7z44SOdY6ZkKLXH7LqUjdLUD96P/BQeN7MZKaEupZOltv6NwAce4jcT2EBJ6nG+2w8VIz9EcNLrEWI3EHiLclYsq5QmzGdTSI4gbGRwvc8w0fCPiB28ltVKVtlEm3pFdRa/SbMqSFnvjpZD2uDR4BoHtK9pdm9E9u5sje0SH711z/y8Zp6NGNIrpnnJceXKBssUj3B0gZpeG33tcb3aB8Xq5qEyzlqbMdSWxWaxvlyO8lt+X7Tuz2LZZZc8t9ijhp6IZFrtFsxpYWe+vlkPPeGt8A0XHzldEuzeie2wbI3tEhv9K6x/l4y/o0Y0prJXnZTfKD2FT+ZtnMmG05kpnmVjRcsI98AHMW3P8AD2FQGSvOym+UHsK0dzcNyV4uaWze1je1fzs/gs9r1sirGO5Jhx3F+mmfJ5IboaWge5vxJBPPlZef09qK2zpyS6WkYii2f8nFDp8h/f0jv7qAzDsy6Gmc+je5xG/on2JPY1wA39hG/rC7Z6rG3oweGkZui/nBXjLOzqTFIBJUOMLHbw0C8hHXv3M8bnsC2u5hbozmXXgpCLZIdm1FG2xEru0yEH6Nl41mzGlmZ72+WM8vdBw8Q4XPzhYfy8Zp6NGQop3NGVZstyjpLPjcbNlaNxPUR8F3Z8xNjaEjjMsga0EucQAALkk8ABzK6JpUtozaaemflFo2B7MDLCHVkhYT+jjtcd7jcX7h4qwM2cULW72yHtMjv6LCuqxpmiw0zGUWr4jsuglYeglkjdyDrPb7AfWs4x3BZcCrujnbY8WuG9rh1g/8AiFpjzRfgrUVPk1rZh5mxelJ9o5dmffNCo9D7wXHsw8zYvSk+0cuzPvmhUeh94Lzq/u/P7Olf1/gwlF7UdK+uq2xxjU97g1o7T7BzPYtUh2XUwhGuSYusNRDmAE87At3C/avRyZpx/Mc0w68GSorxnjK9HlugbofM6aQ2Y1z2WAHlOIDeHLjxI6iqOrRatbRWp4vTCIiuQEREAREQBERAelNJ0VSxx4NcCfAgracBzxT47iQhiZKHEE3c1oHue5xWJK2bLvO9noP9i5+oxzUtv6GmOmno2lVLF9oFPhOJPhkZMXRkAlrWW3gHdd3arasJz9541PpN+o1cXT45umqOjLTldjvGaInbQPw1zZOiHkts3X+a0cL24knirf8AlQpP1c/8rP8ANZrgGAT4/UlkDb6fKe42Y2/C57eoXKucOylxb7uqaD1NiJHzlwv8y6ss4U0qfgxh39C0YJnqlxmubEzWx7vJD2gAkC9rtJF7das6oGD7NvxbisU34Tq6N4dp6K17cr69yv64sqhP4Gbxy18Ri+fcKtnkxx7jUGMjsMh0k+LgT4lbBh9GzD6JkUYsxjQ0Du9pPErO82i+1Kk7oftHrTFpnpuIX+Fca7sr+aM2w5bLRIHPe8XDGAXsOZJO4X/qq+zapAXe6glA7Cw+0hV7a2f9Ut+QZ9eRUtdGLpocJszvLSrSL7n3N1PmDBGMh1h7ZQ8tc224NcL3BI4kc1fcl4aMLyzCwCxcwPf2ueLnvte3cAsDd5JX0fh/+wj9BvsCz6mVEKV4LYnyptkXm7MTct4YJC3W5ztDG3tc2JuTyAAPqVfyrtC/HGLNglhDDJcNc1xIuATYgjnY7+tWzGcEgxuJralmsNOoDU5tja3wSOS4KHJlFQVbZIodL2G7T0khse4usVjNYuGmu5dq+XbwT6yKXDhhe1VjGCzDK17R1B7bkdwdqC11ZpmD/lmn7o/vqenfel/jGT6fc0tVrM2dIMvVHRvD3yEB2loG4G9iS4gcjwurKsb2r+dn8Fnteo6fGrvTGSnK2i/ZXzpDmKpMbGvZIBq0utYgWvYg8rjirMsW2Xed7PQf7FtKdRjUXpDHTpbZkVLgjavalJEQDGyR0zm8rWDwO7U5o7lrqz7BP+W6v5I+yFaCp6im3P2Qxrz9ypZiz9BgleYdD5Httq02DW3F7XJ3mxHBSuWsxw5jpS6HUCw2cxwGpt+HA7wd9j2FYxm7zoqfln+1XDY1/uar0YvbItcnTzOLkvJScjd6L/j2GtxfB5IXDy2kA9Thva7wNis02SYYKrGJJnj8w0BoPJ0lxfvAa4fvLW1n+yYW/DPlR95ZY6axWvsWpLmjQFR6/abTU1YWMjkkDTYvbpANvi3O8fMrrN+ZPcV81x+QO5W6bFOTfIjLbnWj6KwfFI8Zw9s0Jux3WLEEGxBHIgqB2l4YK/K73W93D7409g8odxbfxAXNsm81j8s/2NU7m/zVqvkJPqFZ64ZdL6MtvlHci9mHmbF6Un2jl2Z980Kj0PvBcezDzNi9KT7Ryn8Xw9uK4c6F99L7B1uNgQSOy4FvFLeszb9/2JW4/BR9lWXehg/C5R7p4tEDybzf3u4Ds9JX6sqm0VK6SQ6WMaXOPUAvSOMRRhrQAAAABwAHABZrtbxl4eylaCGECR55P3nS0dYBFz26epSt58n/AHgdsclIzHjLsexd8z9wO5jfitHkt/qe0lRqIvVSSWkcbewiIpAREQBERAEREAVs2Xed7PQf7FU1bNl3nez0H+xZZv62Wj5kbSsJz9541PpN+o1bssJz9541PpN+o1cXR/O/sdGf5TTtmtI2lyjEQN8hc9x6yXED6IaPBS2YsXbgWEPne0uDLe5HElxDRx4byq5srxZtXgHQE++QE7uZa4kh3dclvgOsK3V1GyvpHRytDmOFi08D/wCO9ZZO2V8vcvPeOxSMI2kjEsUji/By3pHhmrpQbX52071flC4XlWkwqbXDA0OHBxLnEdxeTp8FNKuRw38C0TKrXxGYZzlEO06kJ4AQeuV4WnrHtrJtmtttx6Bm/wDfkWg5NzKzMOGg3AmYAJGc7/GA+KePq5LbNDeOaM4r4miibXqZ0eOxyEHQ6IMDuWprnkjvs4FUPUBzX0rIwSMs4Ag8iLheEdBFE67Y2A9YY0ewK2Pq+MqWiKw7e9nzq6F3QatJ0ncHWOm/VfhdfQ+DyifCYXN4OjY4dxaCqjtf83Y/l2/UevLZhmZk9A2llcBJHujv8NvGw/abwt1W6ja2ZvLjVpeCISiuJK7RMSqcJwhstK7TZ9pDpa6zSDYnUDYXtv7Qs5/KBX/rx/1xf4rcCLhcpw2Euv0Ud+vQ3+yxx5YlaqdmlQ29pmNMz9XyPs2e5PIRRE/VX6wTEJsTz3TvqSTIHtabtDSAAbCwA61tUcTYh7loHcAPYskl/wCW/wCO36gW+PJN8tTrsZ1LWtv6mvLGtq5/1Z/BZ7XrZVzVGHxVT7yRRvPC7mNJ9YXLhyenWzW55LRkuyildNmbWAdEcbtTuQLrAC/Wd58CtjX4hhbBHZjQ0dQAA+YLhx7GYsCw90sx4eS34TzyaBzPs4ncpy28t7SETwkpeBzA7W6n9pjmjvaIr/VK0VfPuH42+kzEKs739IZHDr131N8QSB4Ld8KxKPFqJssLg5jvnB5gjkR1LTqcbnT/AMKYqT2YjnimdSZrnDxbU8vbfmHbwR19XeCrfsbpnNZUSEHQ7Q1ruRLdeq3Xa4+daLPTsqBZ7WuA+MAfavRrQxtgLAcgl9Tyx8NEzi1XIE2CzvZDOJTV25vY/wAHa7exTO0HMrMHwl0bHDp5WlrWg72h24vPVuvbrPcbZvkXHhl/Gw5/5p40SW5C+51udj6iVOLFTxV/v6Iu0rRuUjdTCOsL5ungdRzGOQaXsOlzTxBC+kIJm1EIcxwc1wuHA3BB5gjivxLSsmkBcxriOBLQSPEqmDN6W+xbJj5lX2XUrqbKjS8Ea3ue0HjY2APja47LKVzk8R5Uqr84Xj+ZpA9ZUys42p5kYab8EicC4kGUjg0NNwz0ibE9Vu1RG8mXYrUxonNmHmbF6Un2jlIZ0qHUuWJnxnS9gDmnqIcCCo/Zh5mxelJ9o5dmffNCo9D7wSv7vz+wvk/B1ZZxluPYOyZu4nc9vxXDym/1HYQVG5/y9+PcFOgXmiu6PrPxmfvAfOAs82dZh/EuM6JDaGchruprvgv7Oo9hvyW1KckvDk2vwJaue580r+q5bTMvfirFumjHvU5J7Gv4uH73lD97qXFQ4XCMK1PZrf0Yk4u1PuJCWM0m1wI7bwd+o2IGk+isqcqjlcNPRWkXvXwClrpGA3DHuYD16SRf1LwVyoREUgIiIAiIgC7MJxOTCK0SwO0vAIvYHceO4rjRQ1vswWj8oNf+uH/XH/ZV/Ea5+JVrpZTd7zdxsBewA4DsAXOirMTPhEum/J7UdW+hqQ+J7mPbwc02P/xWeLaNXRx2Lo3ftGPf9EgepVJEqJrygqa8E1iubKvFYy2WZ2k8WMsxp7Dp4jvJXbDn6uhiDRK2zQAPe2cvBVhE9ONa0Tyr3O7GcXlxusEk7g54aG3AA3AkjcO0lclPO6mmD43Oa4cHNJBHcQvwiskktFdlppNoNdTMsZGv9NgJ+dtr+K9ZNpFc9u4xN7RHv+kSqiip6OP2RbnXuSeLZgqcZaBUSue0G4bZoaDwvZoG+xPzqMBsURXSS7IhvZYsPzxW0DABNraOUgDvWd/rXf8AlLrbfof+t3+SpyKjxQ/oTzr3LPU5/rpxumDPQjYPWQSoE4hKa/pukd0t9XSX91fruuZFKiZ8Ih035LHT57r4P0+odTmMPrtf1rtbtKrQP0J74z/Ryp6KHih/RE869y1VG0OumbYSMZ2tjbf6V1XK6ukxCfXM90jutxJ8BfgOwLwRTMTPhEOm/IXVh2JzYXNqgkdG48dJ3HvHB3iFyorNb8kFsh2jV0bbF8bu10Yv9Gy8azPtdVMt0oYD8RjQfnNyPAqsoqelHsi3Ovc/UshmkLnEucTcuJJJ7STxX5RFoVJHCceqMH/28zmDjp3Fv8rri/gp1m0iua3jEe0x7/UVUUVKxxXdosqa8MsGI50rcQYWunLWnlGAz1t3+tV9EUzKnwiG2/JOYVm6rwiiEUEgaxpJA0MPlEk7yOslemIZzrMSonRSyAseLOGhgv4gKvoo9ON70TyfjZ/OKssGfK6CFrRMLNAAuxhO7dvJG896raKama8ohNrwTuKZvqsWojFO9rmOsSOjYOBuCCBuKi6fEZaaLSx7gN5FuRPEtPFhPZZcyIolLSQbbP4v6iKx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AutoShape 6" descr="data:image/jpeg;base64,/9j/4AAQSkZJRgABAQAAAQABAAD/2wCEAAkGBxQHBhUUEBQWFhQUFxsXGBUYFhgdGBogFhwdHxwYIB4YITQsGBwlHRwXITEtJSorLi8uGx8zODMsNygtLisBCgoKDg0OGxAQGzQmICQ3NzUwLDc2LzQsLC0sLS0sLywsLCwsLSwsLCwsLCwsLCwsLCwsLCwsLCwsLCwsLCwsLP/AABEIAIoBbgMBIgACEQEDEQH/xAAcAAEAAwEBAQEBAAAAAAAAAAAABQYHBAMIAgH/xABHEAABAwIDBAUFCg0FAQAAAAABAAIDBBEFBhIHITFBE1FhcYEyNnKhsSIjQlJzkaKys8IUFRczQ1NigoOSwdHSJjQ3k/Dx/8QAGQEBAAMBAQAAAAAAAAAAAAAAAAECAwQF/8QAKBEAAwACAQMCBgMBAAAAAAAAAAECAxESBCExE1EiMkFxgcEUM2Hw/9oADAMBAAIRAxEAPwCtoiL3TzwiIgCIiAIiIAiIgCIiAIiIAiIgCIiAIiIAiIgCIiAIiIAiIgCIiAIiIAiIgCIiAIiIAiIgCIiAIiIAiIgCIiAIiIAiIgCIiAIiIAiIgCIiAIiIAiIgCIiAIiIAiIgCIiAIiIAiIgCIiAIiIAiIgCIiAIiIAiIgCIiAIiIAiIgCIiAIi6sKoHYpiUcMflSODQeQ6z3AXPgob13ByE2X76Jx+CfmK3zAst0+B04EUY1W3yOAL3dpPLuG5S64n1q32RusHuz5rc0tO8WX8Vy2sedY+RZ9Z6pq64rlKZjS09BERXICIiAIiIAiIgCIiAIikcuUTcSx2GKS+mR4abGxsob0thLZHItwpMiUNN+gDj1vc93qJt6lnO0ukjocyhkLGsb0TDpY0NHF2+w5rDH1E3XFGlY3K2yqoiLoMwiIgCIiAIiIAiIgCIiAItKyJk6lxbAGTTtc9znPBGtwb7lxA3NtyHWpfNuXKXDcpzuhgja4M3O0guG8fCO/1rmfUyq4mqxPWzHkRF0mQREQBERAEREAREQBERAFatmLA/OEd/gteR36SPYSqzSxiWpY08HOaD4kBbVgOR6fAsRE0TpS4AiznNI91x4NC5+oyKZaf1NMctvZZ1lOdc51dFmOWKCXo2RkAAMYSbtBJJe08yeFlqyqeL5ApsWxJ80j5g6QgkNcwDcAN12nqXBgqJrdnRkVNfCZDimKS4vVdJUP1vsG6tLRuF7CzQBzK5Fb8QyvDBnqKjjdIY3Buokt17w5xsQ23ADkrf8AkvpP1k/87P8ABd7z44SOdY6ZkKLXH7LqUjdLUD96P/BQeN7MZKaEupZOltv6NwAce4jcT2EBJ6nG+2w8VIz9EcNLrEWI3EHiLclYsq5QmzGdTSI4gbGRwvc8w0fCPiB28ltVKVtlEm3pFdRa/SbMqSFnvjpZD2uDR4BoHtK9pdm9E9u5sje0SH711z/y8Zp6NGNIrpnnJceXKBssUj3B0gZpeG33tcb3aB8Xq5qEyzlqbMdSWxWaxvlyO8lt+X7Tuz2LZZZc8t9ijhp6IZFrtFsxpYWe+vlkPPeGt8A0XHzldEuzeie2wbI3tEhv9K6x/l4y/o0Y0prJXnZTfKD2FT+ZtnMmG05kpnmVjRcsI98AHMW3P8AD2FQGSvOym+UHsK0dzcNyV4uaWze1je1fzs/gs9r1sirGO5Jhx3F+mmfJ5IboaWge5vxJBPPlZef09qK2zpyS6WkYii2f8nFDp8h/f0jv7qAzDsy6Gmc+je5xG/on2JPY1wA39hG/rC7Z6rG3oweGkZui/nBXjLOzqTFIBJUOMLHbw0C8hHXv3M8bnsC2u5hbozmXXgpCLZIdm1FG2xEru0yEH6Nl41mzGlmZ72+WM8vdBw8Q4XPzhYfy8Zp6NGQop3NGVZstyjpLPjcbNlaNxPUR8F3Z8xNjaEjjMsga0EucQAALkk8ABzK6JpUtozaaemflFo2B7MDLCHVkhYT+jjtcd7jcX7h4qwM2cULW72yHtMjv6LCuqxpmiw0zGUWr4jsuglYeglkjdyDrPb7AfWs4x3BZcCrujnbY8WuG9rh1g/8AiFpjzRfgrUVPk1rZh5mxelJ9o5dmffNCo9D7wXHsw8zYvSk+0cuzPvmhUeh94Lzq/u/P7Olf1/gwlF7UdK+uq2xxjU97g1o7T7BzPYtUh2XUwhGuSYusNRDmAE87At3C/avRyZpx/Mc0w68GSorxnjK9HlugbofM6aQ2Y1z2WAHlOIDeHLjxI6iqOrRatbRWp4vTCIiuQEREAREQBERAelNJ0VSxx4NcCfAgracBzxT47iQhiZKHEE3c1oHue5xWJK2bLvO9noP9i5+oxzUtv6GmOmno2lVLF9oFPhOJPhkZMXRkAlrWW3gHdd3arasJz9541PpN+o1cXT45umqOjLTldjvGaInbQPw1zZOiHkts3X+a0cL24knirf8AlQpP1c/8rP8ANZrgGAT4/UlkDb6fKe42Y2/C57eoXKucOylxb7uqaD1NiJHzlwv8y6ss4U0qfgxh39C0YJnqlxmubEzWx7vJD2gAkC9rtJF7das6oGD7NvxbisU34Tq6N4dp6K17cr69yv64sqhP4Gbxy18Ri+fcKtnkxx7jUGMjsMh0k+LgT4lbBh9GzD6JkUYsxjQ0Du9pPErO82i+1Kk7oftHrTFpnpuIX+Fca7sr+aM2w5bLRIHPe8XDGAXsOZJO4X/qq+zapAXe6glA7Cw+0hV7a2f9Ut+QZ9eRUtdGLpocJszvLSrSL7n3N1PmDBGMh1h7ZQ8tc224NcL3BI4kc1fcl4aMLyzCwCxcwPf2ueLnvte3cAsDd5JX0fh/+wj9BvsCz6mVEKV4LYnyptkXm7MTct4YJC3W5ztDG3tc2JuTyAAPqVfyrtC/HGLNglhDDJcNc1xIuATYgjnY7+tWzGcEgxuJralmsNOoDU5tja3wSOS4KHJlFQVbZIodL2G7T0khse4usVjNYuGmu5dq+XbwT6yKXDhhe1VjGCzDK17R1B7bkdwdqC11ZpmD/lmn7o/vqenfel/jGT6fc0tVrM2dIMvVHRvD3yEB2loG4G9iS4gcjwurKsb2r+dn8Fnteo6fGrvTGSnK2i/ZXzpDmKpMbGvZIBq0utYgWvYg8rjirMsW2Xed7PQf7FtKdRjUXpDHTpbZkVLgjavalJEQDGyR0zm8rWDwO7U5o7lrqz7BP+W6v5I+yFaCp6im3P2Qxrz9ypZiz9BgleYdD5Httq02DW3F7XJ3mxHBSuWsxw5jpS6HUCw2cxwGpt+HA7wd9j2FYxm7zoqfln+1XDY1/uar0YvbItcnTzOLkvJScjd6L/j2GtxfB5IXDy2kA9Thva7wNis02SYYKrGJJnj8w0BoPJ0lxfvAa4fvLW1n+yYW/DPlR95ZY6axWvsWpLmjQFR6/abTU1YWMjkkDTYvbpANvi3O8fMrrN+ZPcV81x+QO5W6bFOTfIjLbnWj6KwfFI8Zw9s0Jux3WLEEGxBHIgqB2l4YK/K73W93D7409g8odxbfxAXNsm81j8s/2NU7m/zVqvkJPqFZ64ZdL6MtvlHci9mHmbF6Un2jl2Z980Kj0PvBcezDzNi9KT7Ryn8Xw9uK4c6F99L7B1uNgQSOy4FvFLeszb9/2JW4/BR9lWXehg/C5R7p4tEDybzf3u4Ds9JX6sqm0VK6SQ6WMaXOPUAvSOMRRhrQAAAABwAHABZrtbxl4eylaCGECR55P3nS0dYBFz26epSt58n/AHgdsclIzHjLsexd8z9wO5jfitHkt/qe0lRqIvVSSWkcbewiIpAREQBERAEREAVs2Xed7PQf7FU1bNl3nez0H+xZZv62Wj5kbSsJz9541PpN+o1bssJz9541PpN+o1cXR/O/sdGf5TTtmtI2lyjEQN8hc9x6yXED6IaPBS2YsXbgWEPne0uDLe5HElxDRx4byq5srxZtXgHQE++QE7uZa4kh3dclvgOsK3V1GyvpHRytDmOFi08D/wCO9ZZO2V8vcvPeOxSMI2kjEsUji/By3pHhmrpQbX52071flC4XlWkwqbXDA0OHBxLnEdxeTp8FNKuRw38C0TKrXxGYZzlEO06kJ4AQeuV4WnrHtrJtmtttx6Bm/wDfkWg5NzKzMOGg3AmYAJGc7/GA+KePq5LbNDeOaM4r4miibXqZ0eOxyEHQ6IMDuWprnkjvs4FUPUBzX0rIwSMs4Ag8iLheEdBFE67Y2A9YY0ewK2Pq+MqWiKw7e9nzq6F3QatJ0ncHWOm/VfhdfQ+DyifCYXN4OjY4dxaCqjtf83Y/l2/UevLZhmZk9A2llcBJHujv8NvGw/abwt1W6ja2ZvLjVpeCISiuJK7RMSqcJwhstK7TZ9pDpa6zSDYnUDYXtv7Qs5/KBX/rx/1xf4rcCLhcpw2Euv0Ud+vQ3+yxx5YlaqdmlQ29pmNMz9XyPs2e5PIRRE/VX6wTEJsTz3TvqSTIHtabtDSAAbCwA61tUcTYh7loHcAPYskl/wCW/wCO36gW+PJN8tTrsZ1LWtv6mvLGtq5/1Z/BZ7XrZVzVGHxVT7yRRvPC7mNJ9YXLhyenWzW55LRkuyildNmbWAdEcbtTuQLrAC/Wd58CtjX4hhbBHZjQ0dQAA+YLhx7GYsCw90sx4eS34TzyaBzPs4ncpy28t7SETwkpeBzA7W6n9pjmjvaIr/VK0VfPuH42+kzEKs739IZHDr131N8QSB4Ld8KxKPFqJssLg5jvnB5gjkR1LTqcbnT/AMKYqT2YjnimdSZrnDxbU8vbfmHbwR19XeCrfsbpnNZUSEHQ7Q1ruRLdeq3Xa4+daLPTsqBZ7WuA+MAfavRrQxtgLAcgl9Tyx8NEzi1XIE2CzvZDOJTV25vY/wAHa7exTO0HMrMHwl0bHDp5WlrWg72h24vPVuvbrPcbZvkXHhl/Gw5/5p40SW5C+51udj6iVOLFTxV/v6Iu0rRuUjdTCOsL5ungdRzGOQaXsOlzTxBC+kIJm1EIcxwc1wuHA3BB5gjivxLSsmkBcxriOBLQSPEqmDN6W+xbJj5lX2XUrqbKjS8Ea3ue0HjY2APja47LKVzk8R5Uqr84Xj+ZpA9ZUys42p5kYab8EicC4kGUjg0NNwz0ibE9Vu1RG8mXYrUxonNmHmbF6Un2jlIZ0qHUuWJnxnS9gDmnqIcCCo/Zh5mxelJ9o5dmffNCo9D7wSv7vz+wvk/B1ZZxluPYOyZu4nc9vxXDym/1HYQVG5/y9+PcFOgXmiu6PrPxmfvAfOAs82dZh/EuM6JDaGchruprvgv7Oo9hvyW1KckvDk2vwJaue580r+q5bTMvfirFumjHvU5J7Gv4uH73lD97qXFQ4XCMK1PZrf0Yk4u1PuJCWM0m1wI7bwd+o2IGk+isqcqjlcNPRWkXvXwClrpGA3DHuYD16SRf1LwVyoREUgIiIAiIgC7MJxOTCK0SwO0vAIvYHceO4rjRQ1vswWj8oNf+uH/XH/ZV/Ea5+JVrpZTd7zdxsBewA4DsAXOirMTPhEum/J7UdW+hqQ+J7mPbwc02P/xWeLaNXRx2Lo3ftGPf9EgepVJEqJrygqa8E1iubKvFYy2WZ2k8WMsxp7Dp4jvJXbDn6uhiDRK2zQAPe2cvBVhE9ONa0Tyr3O7GcXlxusEk7g54aG3AA3AkjcO0lclPO6mmD43Oa4cHNJBHcQvwiskktFdlppNoNdTMsZGv9NgJ+dtr+K9ZNpFc9u4xN7RHv+kSqiip6OP2RbnXuSeLZgqcZaBUSue0G4bZoaDwvZoG+xPzqMBsURXSS7IhvZYsPzxW0DABNraOUgDvWd/rXf8AlLrbfof+t3+SpyKjxQ/oTzr3LPU5/rpxumDPQjYPWQSoE4hKa/pukd0t9XSX91fruuZFKiZ8Ih035LHT57r4P0+odTmMPrtf1rtbtKrQP0J74z/Ryp6KHih/RE869y1VG0OumbYSMZ2tjbf6V1XK6ukxCfXM90jutxJ8BfgOwLwRTMTPhEOm/IXVh2JzYXNqgkdG48dJ3HvHB3iFyorNb8kFsh2jV0bbF8bu10Yv9Gy8azPtdVMt0oYD8RjQfnNyPAqsoqelHsi3Ovc/UshmkLnEucTcuJJJ7STxX5RFoVJHCceqMH/28zmDjp3Fv8rri/gp1m0iua3jEe0x7/UVUUVKxxXdosqa8MsGI50rcQYWunLWnlGAz1t3+tV9EUzKnwiG2/JOYVm6rwiiEUEgaxpJA0MPlEk7yOslemIZzrMSonRSyAseLOGhgv4gKvoo9ON70TyfjZ/OKssGfK6CFrRMLNAAuxhO7dvJG896raKama8ohNrwTuKZvqsWojFO9rmOsSOjYOBuCCBuKi6fEZaaLSx7gN5FuRPEtPFhPZZcyIolLSQbbP4v6iKx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AutoShape 8" descr="data:image/jpeg;base64,/9j/4AAQSkZJRgABAQAAAQABAAD/2wCEAAkGBxQHBhUUEBQWFhQUFxsXGBUYFhgdGBogFhwdHxwYIB4YITQsGBwlHRwXITEtJSorLi8uGx8zODMsNygtLisBCgoKDg0OGxAQGzQmICQ3NzUwLDc2LzQsLC0sLS0sLywsLCwsLSwsLCwsLCwsLCwsLCwsLCwsLCwsLCwsLCwsLP/AABEIAIoBbgMBIgACEQEDEQH/xAAcAAEAAwEBAQEBAAAAAAAAAAAABQYHBAMIAgH/xABHEAABAwIDBAUFCg0FAQAAAAABAAIDBBEFBhIHITFBE1FhcYEyNnKhsSIjQlJzkaKys8IUFRczQ1NigoOSwdHSJjQ3k/Dx/8QAGQEBAAMBAQAAAAAAAAAAAAAAAAECAwQF/8QAKBEAAwACAQMCBgMBAAAAAAAAAAECAxESBCExE1EiMkFxgcEUM2Hw/9oADAMBAAIRAxEAPwCtoiL3TzwiIgCIiAIiIAiIgCIiAIiIAiIgCIiAIiIAiIgCIiAIiIAiIgCIiAIiIAiIgCIiAIiIAiIgCIiAIiIAiIgCIiAIiIAiIgCIiAIiIAiIgCIiAIiIAiIgCIiAIiIAiIgCIiAIiIAiIgCIiAIiIAiIgCIiAIiIAiIgCIiAIiIAiIgCIiAIi6sKoHYpiUcMflSODQeQ6z3AXPgob13ByE2X76Jx+CfmK3zAst0+B04EUY1W3yOAL3dpPLuG5S64n1q32RusHuz5rc0tO8WX8Vy2sedY+RZ9Z6pq64rlKZjS09BERXICIiAIiIAiIgCIiAIikcuUTcSx2GKS+mR4abGxsob0thLZHItwpMiUNN+gDj1vc93qJt6lnO0ukjocyhkLGsb0TDpY0NHF2+w5rDH1E3XFGlY3K2yqoiLoMwiIgCIiAIiIAiIgCIiAItKyJk6lxbAGTTtc9znPBGtwb7lxA3NtyHWpfNuXKXDcpzuhgja4M3O0guG8fCO/1rmfUyq4mqxPWzHkRF0mQREQBERAEREAREQBERAFatmLA/OEd/gteR36SPYSqzSxiWpY08HOaD4kBbVgOR6fAsRE0TpS4AiznNI91x4NC5+oyKZaf1NMctvZZ1lOdc51dFmOWKCXo2RkAAMYSbtBJJe08yeFlqyqeL5ApsWxJ80j5g6QgkNcwDcAN12nqXBgqJrdnRkVNfCZDimKS4vVdJUP1vsG6tLRuF7CzQBzK5Fb8QyvDBnqKjjdIY3Buokt17w5xsQ23ADkrf8AkvpP1k/87P8ABd7z44SOdY6ZkKLXH7LqUjdLUD96P/BQeN7MZKaEupZOltv6NwAce4jcT2EBJ6nG+2w8VIz9EcNLrEWI3EHiLclYsq5QmzGdTSI4gbGRwvc8w0fCPiB28ltVKVtlEm3pFdRa/SbMqSFnvjpZD2uDR4BoHtK9pdm9E9u5sje0SH711z/y8Zp6NGNIrpnnJceXKBssUj3B0gZpeG33tcb3aB8Xq5qEyzlqbMdSWxWaxvlyO8lt+X7Tuz2LZZZc8t9ijhp6IZFrtFsxpYWe+vlkPPeGt8A0XHzldEuzeie2wbI3tEhv9K6x/l4y/o0Y0prJXnZTfKD2FT+ZtnMmG05kpnmVjRcsI98AHMW3P8AD2FQGSvOym+UHsK0dzcNyV4uaWze1je1fzs/gs9r1sirGO5Jhx3F+mmfJ5IboaWge5vxJBPPlZef09qK2zpyS6WkYii2f8nFDp8h/f0jv7qAzDsy6Gmc+je5xG/on2JPY1wA39hG/rC7Z6rG3oweGkZui/nBXjLOzqTFIBJUOMLHbw0C8hHXv3M8bnsC2u5hbozmXXgpCLZIdm1FG2xEru0yEH6Nl41mzGlmZ72+WM8vdBw8Q4XPzhYfy8Zp6NGQop3NGVZstyjpLPjcbNlaNxPUR8F3Z8xNjaEjjMsga0EucQAALkk8ABzK6JpUtozaaemflFo2B7MDLCHVkhYT+jjtcd7jcX7h4qwM2cULW72yHtMjv6LCuqxpmiw0zGUWr4jsuglYeglkjdyDrPb7AfWs4x3BZcCrujnbY8WuG9rh1g/8AiFpjzRfgrUVPk1rZh5mxelJ9o5dmffNCo9D7wXHsw8zYvSk+0cuzPvmhUeh94Lzq/u/P7Olf1/gwlF7UdK+uq2xxjU97g1o7T7BzPYtUh2XUwhGuSYusNRDmAE87At3C/avRyZpx/Mc0w68GSorxnjK9HlugbofM6aQ2Y1z2WAHlOIDeHLjxI6iqOrRatbRWp4vTCIiuQEREAREQBERAelNJ0VSxx4NcCfAgracBzxT47iQhiZKHEE3c1oHue5xWJK2bLvO9noP9i5+oxzUtv6GmOmno2lVLF9oFPhOJPhkZMXRkAlrWW3gHdd3arasJz9541PpN+o1cXT45umqOjLTldjvGaInbQPw1zZOiHkts3X+a0cL24knirf8AlQpP1c/8rP8ANZrgGAT4/UlkDb6fKe42Y2/C57eoXKucOylxb7uqaD1NiJHzlwv8y6ss4U0qfgxh39C0YJnqlxmubEzWx7vJD2gAkC9rtJF7das6oGD7NvxbisU34Tq6N4dp6K17cr69yv64sqhP4Gbxy18Ri+fcKtnkxx7jUGMjsMh0k+LgT4lbBh9GzD6JkUYsxjQ0Du9pPErO82i+1Kk7oftHrTFpnpuIX+Fca7sr+aM2w5bLRIHPe8XDGAXsOZJO4X/qq+zapAXe6glA7Cw+0hV7a2f9Ut+QZ9eRUtdGLpocJszvLSrSL7n3N1PmDBGMh1h7ZQ8tc224NcL3BI4kc1fcl4aMLyzCwCxcwPf2ueLnvte3cAsDd5JX0fh/+wj9BvsCz6mVEKV4LYnyptkXm7MTct4YJC3W5ztDG3tc2JuTyAAPqVfyrtC/HGLNglhDDJcNc1xIuATYgjnY7+tWzGcEgxuJralmsNOoDU5tja3wSOS4KHJlFQVbZIodL2G7T0khse4usVjNYuGmu5dq+XbwT6yKXDhhe1VjGCzDK17R1B7bkdwdqC11ZpmD/lmn7o/vqenfel/jGT6fc0tVrM2dIMvVHRvD3yEB2loG4G9iS4gcjwurKsb2r+dn8Fnteo6fGrvTGSnK2i/ZXzpDmKpMbGvZIBq0utYgWvYg8rjirMsW2Xed7PQf7FtKdRjUXpDHTpbZkVLgjavalJEQDGyR0zm8rWDwO7U5o7lrqz7BP+W6v5I+yFaCp6im3P2Qxrz9ypZiz9BgleYdD5Httq02DW3F7XJ3mxHBSuWsxw5jpS6HUCw2cxwGpt+HA7wd9j2FYxm7zoqfln+1XDY1/uar0YvbItcnTzOLkvJScjd6L/j2GtxfB5IXDy2kA9Thva7wNis02SYYKrGJJnj8w0BoPJ0lxfvAa4fvLW1n+yYW/DPlR95ZY6axWvsWpLmjQFR6/abTU1YWMjkkDTYvbpANvi3O8fMrrN+ZPcV81x+QO5W6bFOTfIjLbnWj6KwfFI8Zw9s0Jux3WLEEGxBHIgqB2l4YK/K73W93D7409g8odxbfxAXNsm81j8s/2NU7m/zVqvkJPqFZ64ZdL6MtvlHci9mHmbF6Un2jl2Z980Kj0PvBcezDzNi9KT7Ryn8Xw9uK4c6F99L7B1uNgQSOy4FvFLeszb9/2JW4/BR9lWXehg/C5R7p4tEDybzf3u4Ds9JX6sqm0VK6SQ6WMaXOPUAvSOMRRhrQAAAABwAHABZrtbxl4eylaCGECR55P3nS0dYBFz26epSt58n/AHgdsclIzHjLsexd8z9wO5jfitHkt/qe0lRqIvVSSWkcbewiIpAREQBERAEREAVs2Xed7PQf7FU1bNl3nez0H+xZZv62Wj5kbSsJz9541PpN+o1bssJz9541PpN+o1cXR/O/sdGf5TTtmtI2lyjEQN8hc9x6yXED6IaPBS2YsXbgWEPne0uDLe5HElxDRx4byq5srxZtXgHQE++QE7uZa4kh3dclvgOsK3V1GyvpHRytDmOFi08D/wCO9ZZO2V8vcvPeOxSMI2kjEsUji/By3pHhmrpQbX52071flC4XlWkwqbXDA0OHBxLnEdxeTp8FNKuRw38C0TKrXxGYZzlEO06kJ4AQeuV4WnrHtrJtmtttx6Bm/wDfkWg5NzKzMOGg3AmYAJGc7/GA+KePq5LbNDeOaM4r4miibXqZ0eOxyEHQ6IMDuWprnkjvs4FUPUBzX0rIwSMs4Ag8iLheEdBFE67Y2A9YY0ewK2Pq+MqWiKw7e9nzq6F3QatJ0ncHWOm/VfhdfQ+DyifCYXN4OjY4dxaCqjtf83Y/l2/UevLZhmZk9A2llcBJHujv8NvGw/abwt1W6ja2ZvLjVpeCISiuJK7RMSqcJwhstK7TZ9pDpa6zSDYnUDYXtv7Qs5/KBX/rx/1xf4rcCLhcpw2Euv0Ud+vQ3+yxx5YlaqdmlQ29pmNMz9XyPs2e5PIRRE/VX6wTEJsTz3TvqSTIHtabtDSAAbCwA61tUcTYh7loHcAPYskl/wCW/wCO36gW+PJN8tTrsZ1LWtv6mvLGtq5/1Z/BZ7XrZVzVGHxVT7yRRvPC7mNJ9YXLhyenWzW55LRkuyildNmbWAdEcbtTuQLrAC/Wd58CtjX4hhbBHZjQ0dQAA+YLhx7GYsCw90sx4eS34TzyaBzPs4ncpy28t7SETwkpeBzA7W6n9pjmjvaIr/VK0VfPuH42+kzEKs739IZHDr131N8QSB4Ld8KxKPFqJssLg5jvnB5gjkR1LTqcbnT/AMKYqT2YjnimdSZrnDxbU8vbfmHbwR19XeCrfsbpnNZUSEHQ7Q1ruRLdeq3Xa4+daLPTsqBZ7WuA+MAfavRrQxtgLAcgl9Tyx8NEzi1XIE2CzvZDOJTV25vY/wAHa7exTO0HMrMHwl0bHDp5WlrWg72h24vPVuvbrPcbZvkXHhl/Gw5/5p40SW5C+51udj6iVOLFTxV/v6Iu0rRuUjdTCOsL5ungdRzGOQaXsOlzTxBC+kIJm1EIcxwc1wuHA3BB5gjivxLSsmkBcxriOBLQSPEqmDN6W+xbJj5lX2XUrqbKjS8Ea3ue0HjY2APja47LKVzk8R5Uqr84Xj+ZpA9ZUys42p5kYab8EicC4kGUjg0NNwz0ibE9Vu1RG8mXYrUxonNmHmbF6Un2jlIZ0qHUuWJnxnS9gDmnqIcCCo/Zh5mxelJ9o5dmffNCo9D7wSv7vz+wvk/B1ZZxluPYOyZu4nc9vxXDym/1HYQVG5/y9+PcFOgXmiu6PrPxmfvAfOAs82dZh/EuM6JDaGchruprvgv7Oo9hvyW1KckvDk2vwJaue580r+q5bTMvfirFumjHvU5J7Gv4uH73lD97qXFQ4XCMK1PZrf0Yk4u1PuJCWM0m1wI7bwd+o2IGk+isqcqjlcNPRWkXvXwClrpGA3DHuYD16SRf1LwVyoREUgIiIAiIgC7MJxOTCK0SwO0vAIvYHceO4rjRQ1vswWj8oNf+uH/XH/ZV/Ea5+JVrpZTd7zdxsBewA4DsAXOirMTPhEum/J7UdW+hqQ+J7mPbwc02P/xWeLaNXRx2Lo3ftGPf9EgepVJEqJrygqa8E1iubKvFYy2WZ2k8WMsxp7Dp4jvJXbDn6uhiDRK2zQAPe2cvBVhE9ONa0Tyr3O7GcXlxusEk7g54aG3AA3AkjcO0lclPO6mmD43Oa4cHNJBHcQvwiskktFdlppNoNdTMsZGv9NgJ+dtr+K9ZNpFc9u4xN7RHv+kSqiip6OP2RbnXuSeLZgqcZaBUSue0G4bZoaDwvZoG+xPzqMBsURXSS7IhvZYsPzxW0DABNraOUgDvWd/rXf8AlLrbfof+t3+SpyKjxQ/oTzr3LPU5/rpxumDPQjYPWQSoE4hKa/pukd0t9XSX91fruuZFKiZ8Ih035LHT57r4P0+odTmMPrtf1rtbtKrQP0J74z/Ryp6KHih/RE869y1VG0OumbYSMZ2tjbf6V1XK6ukxCfXM90jutxJ8BfgOwLwRTMTPhEOm/IXVh2JzYXNqgkdG48dJ3HvHB3iFyorNb8kFsh2jV0bbF8bu10Yv9Gy8azPtdVMt0oYD8RjQfnNyPAqsoqelHsi3Ovc/UshmkLnEucTcuJJJ7STxX5RFoVJHCceqMH/28zmDjp3Fv8rri/gp1m0iua3jEe0x7/UVUUVKxxXdosqa8MsGI50rcQYWunLWnlGAz1t3+tV9EUzKnwiG2/JOYVm6rwiiEUEgaxpJA0MPlEk7yOslemIZzrMSonRSyAseLOGhgv4gKvoo9ON70TyfjZ/OKssGfK6CFrRMLNAAuxhO7dvJG896raKama8ohNrwTuKZvqsWojFO9rmOsSOjYOBuCCBuKi6fEZaaLSx7gN5FuRPEtPFhPZZcyIolLSQbbP4v6iKx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AutoShape 10" descr="data:image/jpeg;base64,/9j/4AAQSkZJRgABAQAAAQABAAD/2wCEAAkGBxQHBhUUEBQWFhQUFxsXGBUYFhgdGBogFhwdHxwYIB4YITQsGBwlHRwXITEtJSorLi8uGx8zODMsNygtLisBCgoKDg0OGxAQGzQmICQ3NzUwLDc2LzQsLC0sLS0sLywsLCwsLSwsLCwsLCwsLCwsLCwsLCwsLCwsLCwsLCwsLP/AABEIAIoBbgMBIgACEQEDEQH/xAAcAAEAAwEBAQEBAAAAAAAAAAAABQYHBAMIAgH/xABHEAABAwIDBAUFCg0FAQAAAAABAAIDBBEFBhIHITFBE1FhcYEyNnKhsSIjQlJzkaKys8IUFRczQ1NigoOSwdHSJjQ3k/Dx/8QAGQEBAAMBAQAAAAAAAAAAAAAAAAECAwQF/8QAKBEAAwACAQMCBgMBAAAAAAAAAAECAxESBCExE1EiMkFxgcEUM2Hw/9oADAMBAAIRAxEAPwCtoiL3TzwiIgCIiAIiIAiIgCIiAIiIAiIgCIiAIiIAiIgCIiAIiIAiIgCIiAIiIAiIgCIiAIiIAiIgCIiAIiIAiIgCIiAIiIAiIgCIiAIiIAiIgCIiAIiIAiIgCIiAIiIAiIgCIiAIiIAiIgCIiAIiIAiIgCIiAIiIAiIgCIiAIiIAiIgCIiAIi6sKoHYpiUcMflSODQeQ6z3AXPgob13ByE2X76Jx+CfmK3zAst0+B04EUY1W3yOAL3dpPLuG5S64n1q32RusHuz5rc0tO8WX8Vy2sedY+RZ9Z6pq64rlKZjS09BERXICIiAIiIAiIgCIiAIikcuUTcSx2GKS+mR4abGxsob0thLZHItwpMiUNN+gDj1vc93qJt6lnO0ukjocyhkLGsb0TDpY0NHF2+w5rDH1E3XFGlY3K2yqoiLoMwiIgCIiAIiIAiIgCIiAItKyJk6lxbAGTTtc9znPBGtwb7lxA3NtyHWpfNuXKXDcpzuhgja4M3O0guG8fCO/1rmfUyq4mqxPWzHkRF0mQREQBERAEREAREQBERAFatmLA/OEd/gteR36SPYSqzSxiWpY08HOaD4kBbVgOR6fAsRE0TpS4AiznNI91x4NC5+oyKZaf1NMctvZZ1lOdc51dFmOWKCXo2RkAAMYSbtBJJe08yeFlqyqeL5ApsWxJ80j5g6QgkNcwDcAN12nqXBgqJrdnRkVNfCZDimKS4vVdJUP1vsG6tLRuF7CzQBzK5Fb8QyvDBnqKjjdIY3Buokt17w5xsQ23ADkrf8AkvpP1k/87P8ABd7z44SOdY6ZkKLXH7LqUjdLUD96P/BQeN7MZKaEupZOltv6NwAce4jcT2EBJ6nG+2w8VIz9EcNLrEWI3EHiLclYsq5QmzGdTSI4gbGRwvc8w0fCPiB28ltVKVtlEm3pFdRa/SbMqSFnvjpZD2uDR4BoHtK9pdm9E9u5sje0SH711z/y8Zp6NGNIrpnnJceXKBssUj3B0gZpeG33tcb3aB8Xq5qEyzlqbMdSWxWaxvlyO8lt+X7Tuz2LZZZc8t9ijhp6IZFrtFsxpYWe+vlkPPeGt8A0XHzldEuzeie2wbI3tEhv9K6x/l4y/o0Y0prJXnZTfKD2FT+ZtnMmG05kpnmVjRcsI98AHMW3P8AD2FQGSvOym+UHsK0dzcNyV4uaWze1je1fzs/gs9r1sirGO5Jhx3F+mmfJ5IboaWge5vxJBPPlZef09qK2zpyS6WkYii2f8nFDp8h/f0jv7qAzDsy6Gmc+je5xG/on2JPY1wA39hG/rC7Z6rG3oweGkZui/nBXjLOzqTFIBJUOMLHbw0C8hHXv3M8bnsC2u5hbozmXXgpCLZIdm1FG2xEru0yEH6Nl41mzGlmZ72+WM8vdBw8Q4XPzhYfy8Zp6NGQop3NGVZstyjpLPjcbNlaNxPUR8F3Z8xNjaEjjMsga0EucQAALkk8ABzK6JpUtozaaemflFo2B7MDLCHVkhYT+jjtcd7jcX7h4qwM2cULW72yHtMjv6LCuqxpmiw0zGUWr4jsuglYeglkjdyDrPb7AfWs4x3BZcCrujnbY8WuG9rh1g/8AiFpjzRfgrUVPk1rZh5mxelJ9o5dmffNCo9D7wXHsw8zYvSk+0cuzPvmhUeh94Lzq/u/P7Olf1/gwlF7UdK+uq2xxjU97g1o7T7BzPYtUh2XUwhGuSYusNRDmAE87At3C/avRyZpx/Mc0w68GSorxnjK9HlugbofM6aQ2Y1z2WAHlOIDeHLjxI6iqOrRatbRWp4vTCIiuQEREAREQBERAelNJ0VSxx4NcCfAgracBzxT47iQhiZKHEE3c1oHue5xWJK2bLvO9noP9i5+oxzUtv6GmOmno2lVLF9oFPhOJPhkZMXRkAlrWW3gHdd3arasJz9541PpN+o1cXT45umqOjLTldjvGaInbQPw1zZOiHkts3X+a0cL24knirf8AlQpP1c/8rP8ANZrgGAT4/UlkDb6fKe42Y2/C57eoXKucOylxb7uqaD1NiJHzlwv8y6ss4U0qfgxh39C0YJnqlxmubEzWx7vJD2gAkC9rtJF7das6oGD7NvxbisU34Tq6N4dp6K17cr69yv64sqhP4Gbxy18Ri+fcKtnkxx7jUGMjsMh0k+LgT4lbBh9GzD6JkUYsxjQ0Du9pPErO82i+1Kk7oftHrTFpnpuIX+Fca7sr+aM2w5bLRIHPe8XDGAXsOZJO4X/qq+zapAXe6glA7Cw+0hV7a2f9Ut+QZ9eRUtdGLpocJszvLSrSL7n3N1PmDBGMh1h7ZQ8tc224NcL3BI4kc1fcl4aMLyzCwCxcwPf2ueLnvte3cAsDd5JX0fh/+wj9BvsCz6mVEKV4LYnyptkXm7MTct4YJC3W5ztDG3tc2JuTyAAPqVfyrtC/HGLNglhDDJcNc1xIuATYgjnY7+tWzGcEgxuJralmsNOoDU5tja3wSOS4KHJlFQVbZIodL2G7T0khse4usVjNYuGmu5dq+XbwT6yKXDhhe1VjGCzDK17R1B7bkdwdqC11ZpmD/lmn7o/vqenfel/jGT6fc0tVrM2dIMvVHRvD3yEB2loG4G9iS4gcjwurKsb2r+dn8Fnteo6fGrvTGSnK2i/ZXzpDmKpMbGvZIBq0utYgWvYg8rjirMsW2Xed7PQf7FtKdRjUXpDHTpbZkVLgjavalJEQDGyR0zm8rWDwO7U5o7lrqz7BP+W6v5I+yFaCp6im3P2Qxrz9ypZiz9BgleYdD5Httq02DW3F7XJ3mxHBSuWsxw5jpS6HUCw2cxwGpt+HA7wd9j2FYxm7zoqfln+1XDY1/uar0YvbItcnTzOLkvJScjd6L/j2GtxfB5IXDy2kA9Thva7wNis02SYYKrGJJnj8w0BoPJ0lxfvAa4fvLW1n+yYW/DPlR95ZY6axWvsWpLmjQFR6/abTU1YWMjkkDTYvbpANvi3O8fMrrN+ZPcV81x+QO5W6bFOTfIjLbnWj6KwfFI8Zw9s0Jux3WLEEGxBHIgqB2l4YK/K73W93D7409g8odxbfxAXNsm81j8s/2NU7m/zVqvkJPqFZ64ZdL6MtvlHci9mHmbF6Un2jl2Z980Kj0PvBcezDzNi9KT7Ryn8Xw9uK4c6F99L7B1uNgQSOy4FvFLeszb9/2JW4/BR9lWXehg/C5R7p4tEDybzf3u4Ds9JX6sqm0VK6SQ6WMaXOPUAvSOMRRhrQAAAABwAHABZrtbxl4eylaCGECR55P3nS0dYBFz26epSt58n/AHgdsclIzHjLsexd8z9wO5jfitHkt/qe0lRqIvVSSWkcbewiIpAREQBERAEREAVs2Xed7PQf7FU1bNl3nez0H+xZZv62Wj5kbSsJz9541PpN+o1bssJz9541PpN+o1cXR/O/sdGf5TTtmtI2lyjEQN8hc9x6yXED6IaPBS2YsXbgWEPne0uDLe5HElxDRx4byq5srxZtXgHQE++QE7uZa4kh3dclvgOsK3V1GyvpHRytDmOFi08D/wCO9ZZO2V8vcvPeOxSMI2kjEsUji/By3pHhmrpQbX52071flC4XlWkwqbXDA0OHBxLnEdxeTp8FNKuRw38C0TKrXxGYZzlEO06kJ4AQeuV4WnrHtrJtmtttx6Bm/wDfkWg5NzKzMOGg3AmYAJGc7/GA+KePq5LbNDeOaM4r4miibXqZ0eOxyEHQ6IMDuWprnkjvs4FUPUBzX0rIwSMs4Ag8iLheEdBFE67Y2A9YY0ewK2Pq+MqWiKw7e9nzq6F3QatJ0ncHWOm/VfhdfQ+DyifCYXN4OjY4dxaCqjtf83Y/l2/UevLZhmZk9A2llcBJHujv8NvGw/abwt1W6ja2ZvLjVpeCISiuJK7RMSqcJwhstK7TZ9pDpa6zSDYnUDYXtv7Qs5/KBX/rx/1xf4rcCLhcpw2Euv0Ud+vQ3+yxx5YlaqdmlQ29pmNMz9XyPs2e5PIRRE/VX6wTEJsTz3TvqSTIHtabtDSAAbCwA61tUcTYh7loHcAPYskl/wCW/wCO36gW+PJN8tTrsZ1LWtv6mvLGtq5/1Z/BZ7XrZVzVGHxVT7yRRvPC7mNJ9YXLhyenWzW55LRkuyildNmbWAdEcbtTuQLrAC/Wd58CtjX4hhbBHZjQ0dQAA+YLhx7GYsCw90sx4eS34TzyaBzPs4ncpy28t7SETwkpeBzA7W6n9pjmjvaIr/VK0VfPuH42+kzEKs739IZHDr131N8QSB4Ld8KxKPFqJssLg5jvnB5gjkR1LTqcbnT/AMKYqT2YjnimdSZrnDxbU8vbfmHbwR19XeCrfsbpnNZUSEHQ7Q1ruRLdeq3Xa4+daLPTsqBZ7WuA+MAfavRrQxtgLAcgl9Tyx8NEzi1XIE2CzvZDOJTV25vY/wAHa7exTO0HMrMHwl0bHDp5WlrWg72h24vPVuvbrPcbZvkXHhl/Gw5/5p40SW5C+51udj6iVOLFTxV/v6Iu0rRuUjdTCOsL5ungdRzGOQaXsOlzTxBC+kIJm1EIcxwc1wuHA3BB5gjivxLSsmkBcxriOBLQSPEqmDN6W+xbJj5lX2XUrqbKjS8Ea3ue0HjY2APja47LKVzk8R5Uqr84Xj+ZpA9ZUys42p5kYab8EicC4kGUjg0NNwz0ibE9Vu1RG8mXYrUxonNmHmbF6Un2jlIZ0qHUuWJnxnS9gDmnqIcCCo/Zh5mxelJ9o5dmffNCo9D7wSv7vz+wvk/B1ZZxluPYOyZu4nc9vxXDym/1HYQVG5/y9+PcFOgXmiu6PrPxmfvAfOAs82dZh/EuM6JDaGchruprvgv7Oo9hvyW1KckvDk2vwJaue580r+q5bTMvfirFumjHvU5J7Gv4uH73lD97qXFQ4XCMK1PZrf0Yk4u1PuJCWM0m1wI7bwd+o2IGk+isqcqjlcNPRWkXvXwClrpGA3DHuYD16SRf1LwVyoREUgIiIAiIgC7MJxOTCK0SwO0vAIvYHceO4rjRQ1vswWj8oNf+uH/XH/ZV/Ea5+JVrpZTd7zdxsBewA4DsAXOirMTPhEum/J7UdW+hqQ+J7mPbwc02P/xWeLaNXRx2Lo3ftGPf9EgepVJEqJrygqa8E1iubKvFYy2WZ2k8WMsxp7Dp4jvJXbDn6uhiDRK2zQAPe2cvBVhE9ONa0Tyr3O7GcXlxusEk7g54aG3AA3AkjcO0lclPO6mmD43Oa4cHNJBHcQvwiskktFdlppNoNdTMsZGv9NgJ+dtr+K9ZNpFc9u4xN7RHv+kSqiip6OP2RbnXuSeLZgqcZaBUSue0G4bZoaDwvZoG+xPzqMBsURXSS7IhvZYsPzxW0DABNraOUgDvWd/rXf8AlLrbfof+t3+SpyKjxQ/oTzr3LPU5/rpxumDPQjYPWQSoE4hKa/pukd0t9XSX91fruuZFKiZ8Ih035LHT57r4P0+odTmMPrtf1rtbtKrQP0J74z/Ryp6KHih/RE869y1VG0OumbYSMZ2tjbf6V1XK6ukxCfXM90jutxJ8BfgOwLwRTMTPhEOm/IXVh2JzYXNqgkdG48dJ3HvHB3iFyorNb8kFsh2jV0bbF8bu10Yv9Gy8azPtdVMt0oYD8RjQfnNyPAqsoqelHsi3Ovc/UshmkLnEucTcuJJJ7STxX5RFoVJHCceqMH/28zmDjp3Fv8rri/gp1m0iua3jEe0x7/UVUUVKxxXdosqa8MsGI50rcQYWunLWnlGAz1t3+tV9EUzKnwiG2/JOYVm6rwiiEUEgaxpJA0MPlEk7yOslemIZzrMSonRSyAseLOGhgv4gKvoo9ON70TyfjZ/OKssGfK6CFrRMLNAAuxhO7dvJG896raKama8ohNrwTuKZvqsWojFO9rmOsSOjYOBuCCBuKi6fEZaaLSx7gN5FuRPEtPFhPZZcyIolLSQbbP4v6iKx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11749" y="1143000"/>
            <a:ext cx="3818365" cy="6001643"/>
          </a:xfrm>
          <a:prstGeom prst="rect">
            <a:avLst/>
          </a:prstGeom>
          <a:noFill/>
        </p:spPr>
        <p:txBody>
          <a:bodyPr wrap="square" rtlCol="0">
            <a:spAutoFit/>
          </a:bodyPr>
          <a:lstStyle/>
          <a:p>
            <a:pPr>
              <a:buClr>
                <a:srgbClr val="00B0F0"/>
              </a:buClr>
            </a:pPr>
            <a:r>
              <a:rPr lang="en-US" sz="2000" dirty="0" smtClean="0">
                <a:solidFill>
                  <a:prstClr val="black"/>
                </a:solidFill>
              </a:rPr>
              <a:t>YouTube is the most powerful earned media channel in the world, helps ensure consumers can find the information that they are looking for when searching for your products.</a:t>
            </a:r>
          </a:p>
          <a:p>
            <a:pPr>
              <a:buClr>
                <a:srgbClr val="00B0F0"/>
              </a:buClr>
            </a:pPr>
            <a:endParaRPr lang="en-US" sz="2000" dirty="0">
              <a:solidFill>
                <a:prstClr val="black"/>
              </a:solidFill>
            </a:endParaRPr>
          </a:p>
          <a:p>
            <a:pPr>
              <a:buClr>
                <a:srgbClr val="00B0F0"/>
              </a:buClr>
            </a:pPr>
            <a:r>
              <a:rPr lang="en-US" sz="1600" dirty="0" smtClean="0">
                <a:solidFill>
                  <a:prstClr val="black"/>
                </a:solidFill>
              </a:rPr>
              <a:t>EXPO Provides:</a:t>
            </a:r>
          </a:p>
          <a:p>
            <a:pPr marL="285750" indent="-285750">
              <a:buClr>
                <a:srgbClr val="00B0F0"/>
              </a:buClr>
              <a:buFont typeface="Arial" pitchFamily="34" charset="0"/>
              <a:buChar char="•"/>
            </a:pPr>
            <a:r>
              <a:rPr lang="en-US" sz="1600" dirty="0" smtClean="0">
                <a:solidFill>
                  <a:prstClr val="black"/>
                </a:solidFill>
              </a:rPr>
              <a:t>Automated publishing of brand approved, video to your brands YouTube channel (recommended over sourcing directly on YouTube)</a:t>
            </a:r>
          </a:p>
          <a:p>
            <a:pPr marL="285750" indent="-285750">
              <a:buClr>
                <a:srgbClr val="00B0F0"/>
              </a:buClr>
              <a:buFont typeface="Arial" pitchFamily="34" charset="0"/>
              <a:buChar char="•"/>
            </a:pPr>
            <a:r>
              <a:rPr lang="en-US" sz="1600" dirty="0" smtClean="0">
                <a:solidFill>
                  <a:prstClr val="black"/>
                </a:solidFill>
              </a:rPr>
              <a:t>The ability to in real-time commerce enable every video asset Optimization around metadata, ensuring your consumer video will surface in universal Google search</a:t>
            </a:r>
          </a:p>
          <a:p>
            <a:pPr marL="285750" indent="-285750">
              <a:buClr>
                <a:srgbClr val="00B0F0"/>
              </a:buClr>
              <a:buFont typeface="Arial" pitchFamily="34" charset="0"/>
              <a:buChar char="•"/>
            </a:pPr>
            <a:endParaRPr lang="en-US" sz="1600" dirty="0" smtClean="0">
              <a:solidFill>
                <a:prstClr val="black"/>
              </a:solidFill>
            </a:endParaRPr>
          </a:p>
          <a:p>
            <a:pPr marL="285750" indent="-285750">
              <a:buClr>
                <a:srgbClr val="00B0F0"/>
              </a:buClr>
              <a:buFont typeface="Arial" pitchFamily="34" charset="0"/>
              <a:buChar char="•"/>
            </a:pPr>
            <a:endParaRPr lang="en-US" sz="1600" dirty="0">
              <a:solidFill>
                <a:prstClr val="black"/>
              </a:solidFill>
            </a:endParaRPr>
          </a:p>
          <a:p>
            <a:pPr>
              <a:buClr>
                <a:srgbClr val="00B0F0"/>
              </a:buClr>
            </a:pPr>
            <a:endParaRPr lang="en-US" sz="1600" dirty="0" smtClean="0">
              <a:solidFill>
                <a:prstClr val="black"/>
              </a:solidFill>
            </a:endParaRPr>
          </a:p>
          <a:p>
            <a:pPr>
              <a:buClr>
                <a:srgbClr val="00B0F0"/>
              </a:buClr>
            </a:pPr>
            <a:endParaRPr lang="en-US" dirty="0">
              <a:solidFill>
                <a:prstClr val="black"/>
              </a:solidFill>
            </a:endParaRPr>
          </a:p>
          <a:p>
            <a:pPr>
              <a:buClr>
                <a:srgbClr val="00B0F0"/>
              </a:buClr>
            </a:pPr>
            <a:r>
              <a:rPr lang="en-US" dirty="0" smtClean="0">
                <a:solidFill>
                  <a:prstClr val="black"/>
                </a:solidFill>
              </a:rPr>
              <a:t> </a:t>
            </a:r>
          </a:p>
        </p:txBody>
      </p:sp>
      <p:sp>
        <p:nvSpPr>
          <p:cNvPr id="28" name="TextBox 27"/>
          <p:cNvSpPr txBox="1"/>
          <p:nvPr/>
        </p:nvSpPr>
        <p:spPr>
          <a:xfrm>
            <a:off x="138286" y="238684"/>
            <a:ext cx="7783658" cy="350865"/>
          </a:xfrm>
          <a:prstGeom prst="rect">
            <a:avLst/>
          </a:prstGeom>
          <a:noFill/>
        </p:spPr>
        <p:txBody>
          <a:bodyPr wrap="square" rtlCol="0">
            <a:spAutoFit/>
          </a:bodyPr>
          <a:lstStyle/>
          <a:p>
            <a:pPr>
              <a:lnSpc>
                <a:spcPct val="70000"/>
              </a:lnSpc>
            </a:pPr>
            <a:r>
              <a:rPr lang="en-US" sz="2400" b="1" dirty="0">
                <a:solidFill>
                  <a:srgbClr val="3FCAFF"/>
                </a:solidFill>
                <a:latin typeface="Arial Black"/>
                <a:cs typeface="Arial Black"/>
              </a:rPr>
              <a:t>BEST PRACTICE </a:t>
            </a:r>
            <a:r>
              <a:rPr lang="en-US" sz="2400" b="1" dirty="0" smtClean="0">
                <a:solidFill>
                  <a:srgbClr val="3FCAFF"/>
                </a:solidFill>
                <a:latin typeface="Arial Black"/>
                <a:cs typeface="Arial Black"/>
              </a:rPr>
              <a:t>for Video </a:t>
            </a:r>
            <a:r>
              <a:rPr lang="en-US" sz="2400" b="1" dirty="0">
                <a:solidFill>
                  <a:srgbClr val="3FCAFF"/>
                </a:solidFill>
                <a:latin typeface="Arial Black"/>
                <a:cs typeface="Arial Black"/>
              </a:rPr>
              <a:t>Publishing</a:t>
            </a:r>
            <a:endParaRPr lang="en-US" sz="2400" b="1" dirty="0">
              <a:solidFill>
                <a:srgbClr val="E68200"/>
              </a:solidFill>
              <a:latin typeface="Arial Black"/>
              <a:cs typeface="Arial Black"/>
            </a:endParaRPr>
          </a:p>
        </p:txBody>
      </p:sp>
      <p:pic>
        <p:nvPicPr>
          <p:cNvPr id="29"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030114" y="2556301"/>
            <a:ext cx="4841727" cy="372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descr="YouTube 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YouTube 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t3.gstatic.com/images?q=tbn:ANd9GcRaZ8FX3-bWb1JN1RC5qL0hNkvTgdcRO-1h5ybFsOdZKBHbJypt5Q"/>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6477000" y="1447800"/>
            <a:ext cx="2361062" cy="10111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30935" y="556904"/>
            <a:ext cx="9013065" cy="307777"/>
          </a:xfrm>
          <a:prstGeom prst="rect">
            <a:avLst/>
          </a:prstGeom>
        </p:spPr>
        <p:txBody>
          <a:bodyPr wrap="square">
            <a:spAutoFit/>
          </a:bodyPr>
          <a:lstStyle/>
          <a:p>
            <a:pPr>
              <a:lnSpc>
                <a:spcPct val="70000"/>
              </a:lnSpc>
            </a:pPr>
            <a:r>
              <a:rPr lang="en-US" sz="2000" dirty="0" smtClean="0">
                <a:latin typeface="Arial Black" pitchFamily="34" charset="0"/>
              </a:rPr>
              <a:t>PLACING VIDEO WHERE MOST SEARCH OCCURS</a:t>
            </a:r>
            <a:endParaRPr lang="en-US" sz="2000" b="1" dirty="0">
              <a:solidFill>
                <a:srgbClr val="E68200"/>
              </a:solidFill>
              <a:latin typeface="Arial Black"/>
              <a:cs typeface="Arial Black"/>
            </a:endParaRPr>
          </a:p>
        </p:txBody>
      </p:sp>
      <p:pic>
        <p:nvPicPr>
          <p:cNvPr id="34" name="Picture 9"/>
          <p:cNvPicPr>
            <a:picLocks noChangeAspect="1" noChangeArrowheads="1"/>
          </p:cNvPicPr>
          <p:nvPr/>
        </p:nvPicPr>
        <p:blipFill rotWithShape="1">
          <a:blip r:embed="rId11">
            <a:extLst>
              <a:ext uri="{28A0092B-C50C-407E-A947-70E740481C1C}">
                <a14:useLocalDpi xmlns:a14="http://schemas.microsoft.com/office/drawing/2010/main" val="0"/>
              </a:ext>
            </a:extLst>
          </a:blip>
          <a:srcRect l="60067" t="18167" r="30826" b="77717"/>
          <a:stretch/>
        </p:blipFill>
        <p:spPr bwMode="auto">
          <a:xfrm>
            <a:off x="4078531" y="2667000"/>
            <a:ext cx="2017470" cy="35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7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92172" name="Picture 12" descr="C:\Users\Hildebolt\AppData\Roaming\PixelMetrics\CaptureWiz\Temp\12.jpg"/>
          <p:cNvPicPr>
            <a:picLocks noChangeAspect="1" noChangeArrowheads="1"/>
          </p:cNvPicPr>
          <p:nvPr/>
        </p:nvPicPr>
        <p:blipFill>
          <a:blip r:embed="rId4"/>
          <a:srcRect/>
          <a:stretch>
            <a:fillRect/>
          </a:stretch>
        </p:blipFill>
        <p:spPr bwMode="auto">
          <a:xfrm>
            <a:off x="5065746" y="4544704"/>
            <a:ext cx="4078254" cy="2313296"/>
          </a:xfrm>
          <a:prstGeom prst="rect">
            <a:avLst/>
          </a:prstGeom>
          <a:noFill/>
        </p:spPr>
      </p:pic>
      <p:sp>
        <p:nvSpPr>
          <p:cNvPr id="2" name="Footer Placeholder 1"/>
          <p:cNvSpPr>
            <a:spLocks noGrp="1"/>
          </p:cNvSpPr>
          <p:nvPr>
            <p:ph type="ftr" sz="quarter" idx="11"/>
          </p:nvPr>
        </p:nvSpPr>
        <p:spPr/>
        <p:txBody>
          <a:bodyPr/>
          <a:lstStyle/>
          <a:p>
            <a:r>
              <a:rPr lang="en-US" dirty="0" smtClean="0"/>
              <a:t>@ 2013 John Courtney | Content Strategy Proprietary &amp; Confidential</a:t>
            </a:r>
            <a:endParaRPr lang="en-US" dirty="0"/>
          </a:p>
        </p:txBody>
      </p:sp>
    </p:spTree>
    <p:extLst>
      <p:ext uri="{BB962C8B-B14F-4D97-AF65-F5344CB8AC3E}">
        <p14:creationId xmlns:p14="http://schemas.microsoft.com/office/powerpoint/2010/main" val="103316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72"/>
                                        </p:tgtEl>
                                        <p:attrNameLst>
                                          <p:attrName>style.visibility</p:attrName>
                                        </p:attrNameLst>
                                      </p:cBhvr>
                                      <p:to>
                                        <p:strVal val="visible"/>
                                      </p:to>
                                    </p:set>
                                    <p:animEffect transition="in" filter="dissolve">
                                      <p:cBhvr>
                                        <p:cTn id="7"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grpSp>
        <p:nvGrpSpPr>
          <p:cNvPr id="11" name="Group 10"/>
          <p:cNvGrpSpPr/>
          <p:nvPr/>
        </p:nvGrpSpPr>
        <p:grpSpPr>
          <a:xfrm>
            <a:off x="1" y="6531650"/>
            <a:ext cx="9144000" cy="354710"/>
            <a:chOff x="1" y="6531650"/>
            <a:chExt cx="9144000" cy="354710"/>
          </a:xfrm>
        </p:grpSpPr>
        <p:sp>
          <p:nvSpPr>
            <p:cNvPr id="18" name="Rectangle 17"/>
            <p:cNvSpPr/>
            <p:nvPr/>
          </p:nvSpPr>
          <p:spPr>
            <a:xfrm>
              <a:off x="1" y="6531650"/>
              <a:ext cx="9144000" cy="35471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lumMod val="75000"/>
                    <a:lumOff val="25000"/>
                  </a:prstClr>
                </a:solidFill>
              </a:endParaRPr>
            </a:p>
          </p:txBody>
        </p:sp>
        <p:pic>
          <p:nvPicPr>
            <p:cNvPr id="19" name="Picture 18" descr="expo_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750" y="6531650"/>
              <a:ext cx="423424" cy="327191"/>
            </a:xfrm>
            <a:prstGeom prst="rect">
              <a:avLst/>
            </a:prstGeom>
          </p:spPr>
        </p:pic>
        <p:sp>
          <p:nvSpPr>
            <p:cNvPr id="20" name="TextBox 19"/>
            <p:cNvSpPr txBox="1"/>
            <p:nvPr/>
          </p:nvSpPr>
          <p:spPr>
            <a:xfrm>
              <a:off x="589404" y="6586445"/>
              <a:ext cx="3525520" cy="190770"/>
            </a:xfrm>
            <a:prstGeom prst="rect">
              <a:avLst/>
            </a:prstGeom>
            <a:noFill/>
          </p:spPr>
          <p:txBody>
            <a:bodyPr wrap="square" rtlCol="0">
              <a:spAutoFit/>
            </a:bodyPr>
            <a:lstStyle/>
            <a:p>
              <a:r>
                <a:rPr lang="en-US" sz="900" dirty="0" smtClean="0">
                  <a:solidFill>
                    <a:prstClr val="white"/>
                  </a:solidFill>
                </a:rPr>
                <a:t>© 2013 EXPO Communications | Proprietary &amp; Confidential</a:t>
              </a:r>
            </a:p>
          </p:txBody>
        </p:sp>
      </p:grpSp>
      <p:pic>
        <p:nvPicPr>
          <p:cNvPr id="38" name="Picture 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51831" y="3014330"/>
            <a:ext cx="2371060" cy="168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2" descr="http://www.surveymonkey.com/MChart.ashx?sm=BE%2fu1bl6yF493pow3Mv3WcaNyHwVYqvklH9MBo%2fU7RM9%2fn%2fHtLQXZNubYyrUznk8EDnoCKdxkf%2bCWoRnI%2fxy43ExxsMkMn5o5luzLJoSF6E%3d&amp;cp=1%7C506&amp;d=0.76840819169478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TextBox 39"/>
          <p:cNvSpPr txBox="1"/>
          <p:nvPr/>
        </p:nvSpPr>
        <p:spPr>
          <a:xfrm>
            <a:off x="130935" y="238683"/>
            <a:ext cx="7783658" cy="350865"/>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BEST PRACTICES for Retail Publishing</a:t>
            </a:r>
            <a:endParaRPr lang="en-US" sz="2400" b="1" dirty="0">
              <a:solidFill>
                <a:srgbClr val="E68200"/>
              </a:solidFill>
              <a:latin typeface="Arial Black"/>
              <a:cs typeface="Arial Black"/>
            </a:endParaRPr>
          </a:p>
        </p:txBody>
      </p:sp>
      <p:sp>
        <p:nvSpPr>
          <p:cNvPr id="41" name="Rectangle 40"/>
          <p:cNvSpPr/>
          <p:nvPr/>
        </p:nvSpPr>
        <p:spPr>
          <a:xfrm>
            <a:off x="3600000" y="657913"/>
            <a:ext cx="184731" cy="321498"/>
          </a:xfrm>
          <a:prstGeom prst="rect">
            <a:avLst/>
          </a:prstGeom>
        </p:spPr>
        <p:txBody>
          <a:bodyPr wrap="none">
            <a:spAutoFit/>
          </a:bodyPr>
          <a:lstStyle/>
          <a:p>
            <a:pPr>
              <a:lnSpc>
                <a:spcPct val="70000"/>
              </a:lnSpc>
            </a:pPr>
            <a:endParaRPr lang="en-US" sz="2000" b="1" dirty="0">
              <a:solidFill>
                <a:srgbClr val="E68200"/>
              </a:solidFill>
              <a:latin typeface="Arial Black"/>
              <a:cs typeface="Arial Black"/>
            </a:endParaRPr>
          </a:p>
        </p:txBody>
      </p:sp>
      <p:sp>
        <p:nvSpPr>
          <p:cNvPr id="42" name="Rectangle 41"/>
          <p:cNvSpPr/>
          <p:nvPr/>
        </p:nvSpPr>
        <p:spPr>
          <a:xfrm>
            <a:off x="130935" y="556904"/>
            <a:ext cx="7248010" cy="307777"/>
          </a:xfrm>
          <a:prstGeom prst="rect">
            <a:avLst/>
          </a:prstGeom>
        </p:spPr>
        <p:txBody>
          <a:bodyPr wrap="none">
            <a:spAutoFit/>
          </a:bodyPr>
          <a:lstStyle/>
          <a:p>
            <a:pPr>
              <a:lnSpc>
                <a:spcPct val="70000"/>
              </a:lnSpc>
            </a:pPr>
            <a:r>
              <a:rPr lang="en-US" sz="2000" b="1" dirty="0" smtClean="0">
                <a:solidFill>
                  <a:schemeClr val="tx1">
                    <a:lumMod val="75000"/>
                    <a:lumOff val="25000"/>
                  </a:schemeClr>
                </a:solidFill>
                <a:latin typeface="Arial Black"/>
                <a:cs typeface="Arial Black"/>
              </a:rPr>
              <a:t>DRIVE ALL DIGITAL TOUCHPOINTS TO PURCHASE</a:t>
            </a:r>
            <a:endParaRPr lang="en-US" sz="2000" b="1" dirty="0">
              <a:solidFill>
                <a:srgbClr val="E68200"/>
              </a:solidFill>
              <a:latin typeface="Arial Black"/>
              <a:cs typeface="Arial Black"/>
            </a:endParaRPr>
          </a:p>
        </p:txBody>
      </p:sp>
      <p:pic>
        <p:nvPicPr>
          <p:cNvPr id="43"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043218" y="4932510"/>
            <a:ext cx="2018977" cy="151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7441" y="3632122"/>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9841" y="3784522"/>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532313" y="1132366"/>
            <a:ext cx="1904101" cy="1714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280"/>
          <a:stretch/>
        </p:blipFill>
        <p:spPr bwMode="auto">
          <a:xfrm>
            <a:off x="6705600" y="2971800"/>
            <a:ext cx="2239232" cy="2238986"/>
          </a:xfrm>
          <a:prstGeom prst="rect">
            <a:avLst/>
          </a:prstGeom>
          <a:noFill/>
          <a:ln>
            <a:noFill/>
          </a:ln>
          <a:effectLst>
            <a:glow rad="279400">
              <a:schemeClr val="bg1">
                <a:lumMod val="50000"/>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Arrow Connector 47"/>
          <p:cNvCxnSpPr/>
          <p:nvPr/>
        </p:nvCxnSpPr>
        <p:spPr>
          <a:xfrm flipV="1">
            <a:off x="5903915" y="4789967"/>
            <a:ext cx="829339" cy="1318437"/>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47" idx="1"/>
          </p:cNvCxnSpPr>
          <p:nvPr/>
        </p:nvCxnSpPr>
        <p:spPr>
          <a:xfrm>
            <a:off x="5935812" y="4077586"/>
            <a:ext cx="769788" cy="13707"/>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50" name="Picture 7" descr="http://images.expotv.com/video/player-skins/buy_now_button_cart.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72000" y="5843430"/>
            <a:ext cx="382352" cy="1520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backgroundwallpapers.co/wp-content/uploads/2013/06/youtube-logo.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619584" y="4811232"/>
            <a:ext cx="897203" cy="348489"/>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a:xfrm>
            <a:off x="5903915" y="2716618"/>
            <a:ext cx="797441" cy="425303"/>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53" name="Picture 22" descr="https://www.discipleshomemissions.org/wp-content/uploads/2013/03/logo_facebook.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748644" y="2833577"/>
            <a:ext cx="519811" cy="51981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4" name="Picture 8"/>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4559" t="729" r="36078" b="82647"/>
          <a:stretch/>
        </p:blipFill>
        <p:spPr bwMode="auto">
          <a:xfrm>
            <a:off x="4160176" y="962247"/>
            <a:ext cx="1010093" cy="4040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304800" y="1143000"/>
            <a:ext cx="3505200" cy="5293757"/>
          </a:xfrm>
          <a:prstGeom prst="rect">
            <a:avLst/>
          </a:prstGeom>
        </p:spPr>
        <p:txBody>
          <a:bodyPr wrap="square">
            <a:spAutoFit/>
          </a:bodyPr>
          <a:lstStyle/>
          <a:p>
            <a:r>
              <a:rPr lang="en-US" sz="2000" dirty="0" smtClean="0"/>
              <a:t>Your digital presences captures shoppers throughout the purchase funnel.  Enable all digital touch points with Buy It Now functionality to capture their intent with persuasive content.</a:t>
            </a:r>
          </a:p>
          <a:p>
            <a:endParaRPr lang="en-US" dirty="0"/>
          </a:p>
          <a:p>
            <a:r>
              <a:rPr lang="en-US" sz="1600" dirty="0" smtClean="0"/>
              <a:t>EXPO Provides:</a:t>
            </a:r>
            <a:endParaRPr lang="en-US" sz="1600" dirty="0"/>
          </a:p>
          <a:p>
            <a:pPr marL="285750" indent="-285750">
              <a:buFont typeface="Arial" pitchFamily="34" charset="0"/>
              <a:buChar char="•"/>
            </a:pPr>
            <a:r>
              <a:rPr lang="en-US" sz="1600" dirty="0" smtClean="0"/>
              <a:t>Channel Intelligence </a:t>
            </a:r>
            <a:r>
              <a:rPr lang="en-US" sz="1600" dirty="0"/>
              <a:t>BIN Integration on each video on Facebook, brand </a:t>
            </a:r>
            <a:r>
              <a:rPr lang="en-US" sz="1600" dirty="0" smtClean="0"/>
              <a:t>site, YouTube</a:t>
            </a:r>
            <a:endParaRPr lang="en-US" sz="1600" dirty="0"/>
          </a:p>
          <a:p>
            <a:pPr marL="285750" indent="-285750">
              <a:buFont typeface="Arial" pitchFamily="34" charset="0"/>
              <a:buChar char="•"/>
            </a:pPr>
            <a:r>
              <a:rPr lang="en-US" sz="1600" dirty="0" smtClean="0"/>
              <a:t>Additional </a:t>
            </a:r>
            <a:r>
              <a:rPr lang="en-US" sz="1600" dirty="0"/>
              <a:t>custom links available on </a:t>
            </a:r>
            <a:r>
              <a:rPr lang="en-US" sz="1600" dirty="0" smtClean="0"/>
              <a:t>YouTube </a:t>
            </a:r>
            <a:r>
              <a:rPr lang="en-US" sz="1600" dirty="0"/>
              <a:t>to drive to coupon, brand website, </a:t>
            </a:r>
            <a:r>
              <a:rPr lang="en-US" sz="1600" dirty="0" smtClean="0"/>
              <a:t>other engagement</a:t>
            </a:r>
          </a:p>
          <a:p>
            <a:pPr marL="285750" indent="-285750">
              <a:buFont typeface="Arial" pitchFamily="34" charset="0"/>
              <a:buChar char="•"/>
            </a:pPr>
            <a:r>
              <a:rPr lang="en-US" sz="1600" dirty="0" smtClean="0"/>
              <a:t>Video-by-video </a:t>
            </a:r>
            <a:r>
              <a:rPr lang="en-US" sz="1600" dirty="0"/>
              <a:t>conversion performance reporting (where EXPO player is used)</a:t>
            </a:r>
          </a:p>
        </p:txBody>
      </p:sp>
    </p:spTree>
    <p:extLst>
      <p:ext uri="{BB962C8B-B14F-4D97-AF65-F5344CB8AC3E}">
        <p14:creationId xmlns:p14="http://schemas.microsoft.com/office/powerpoint/2010/main" val="363410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iStock_000007983868Large.jpg"/>
          <p:cNvPicPr>
            <a:picLocks noChangeAspect="1"/>
          </p:cNvPicPr>
          <p:nvPr/>
        </p:nvPicPr>
        <p:blipFill>
          <a:blip r:embed="rId3"/>
          <a:srcRect l="3499" b="751"/>
          <a:stretch>
            <a:fillRect/>
          </a:stretch>
        </p:blipFill>
        <p:spPr bwMode="auto">
          <a:xfrm>
            <a:off x="0" y="0"/>
            <a:ext cx="9302750" cy="6858000"/>
          </a:xfrm>
          <a:prstGeom prst="rect">
            <a:avLst/>
          </a:prstGeom>
          <a:noFill/>
          <a:ln w="9525">
            <a:noFill/>
            <a:miter lim="800000"/>
            <a:headEnd/>
            <a:tailEnd/>
          </a:ln>
        </p:spPr>
      </p:pic>
      <p:pic>
        <p:nvPicPr>
          <p:cNvPr id="9219" name="Picture 7" descr="circle2.png                                                    00BDA33D&#10;Machintosh HD                  87E65B68:"/>
          <p:cNvPicPr>
            <a:picLocks noChangeAspect="1" noChangeArrowheads="1"/>
          </p:cNvPicPr>
          <p:nvPr/>
        </p:nvPicPr>
        <p:blipFill>
          <a:blip r:embed="rId4"/>
          <a:srcRect/>
          <a:stretch>
            <a:fillRect/>
          </a:stretch>
        </p:blipFill>
        <p:spPr bwMode="auto">
          <a:xfrm>
            <a:off x="4497169" y="0"/>
            <a:ext cx="4953000" cy="2770188"/>
          </a:xfrm>
          <a:prstGeom prst="rect">
            <a:avLst/>
          </a:prstGeom>
          <a:noFill/>
          <a:ln w="9525">
            <a:noFill/>
            <a:miter lim="800000"/>
            <a:headEnd/>
            <a:tailEnd/>
          </a:ln>
        </p:spPr>
      </p:pic>
      <p:sp>
        <p:nvSpPr>
          <p:cNvPr id="9220" name="Text Box 8"/>
          <p:cNvSpPr txBox="1">
            <a:spLocks noChangeArrowheads="1"/>
          </p:cNvSpPr>
          <p:nvPr/>
        </p:nvSpPr>
        <p:spPr bwMode="auto">
          <a:xfrm>
            <a:off x="5000304" y="855116"/>
            <a:ext cx="4191000" cy="1126462"/>
          </a:xfrm>
          <a:prstGeom prst="rect">
            <a:avLst/>
          </a:prstGeom>
          <a:noFill/>
          <a:ln w="9525">
            <a:noFill/>
            <a:miter lim="800000"/>
            <a:headEnd/>
            <a:tailEnd/>
          </a:ln>
        </p:spPr>
        <p:txBody>
          <a:bodyPr>
            <a:spAutoFit/>
          </a:bodyPr>
          <a:lstStyle/>
          <a:p>
            <a:pPr algn="ctr">
              <a:lnSpc>
                <a:spcPct val="80000"/>
              </a:lnSpc>
              <a:spcBef>
                <a:spcPct val="50000"/>
              </a:spcBef>
            </a:pPr>
            <a:r>
              <a:rPr lang="en-US" sz="2800" b="1" dirty="0" smtClean="0">
                <a:solidFill>
                  <a:srgbClr val="1F7B9B"/>
                </a:solidFill>
                <a:latin typeface="Arial" charset="0"/>
              </a:rPr>
              <a:t>Addressing your</a:t>
            </a:r>
            <a:br>
              <a:rPr lang="en-US" sz="2800" b="1" dirty="0" smtClean="0">
                <a:solidFill>
                  <a:srgbClr val="1F7B9B"/>
                </a:solidFill>
                <a:latin typeface="Arial" charset="0"/>
              </a:rPr>
            </a:br>
            <a:r>
              <a:rPr lang="en-US" sz="2800" b="1" dirty="0" smtClean="0">
                <a:solidFill>
                  <a:srgbClr val="1F7B9B"/>
                </a:solidFill>
                <a:latin typeface="Arial" charset="0"/>
              </a:rPr>
              <a:t>retail shelf used to</a:t>
            </a:r>
            <a:br>
              <a:rPr lang="en-US" sz="2800" b="1" dirty="0" smtClean="0">
                <a:solidFill>
                  <a:srgbClr val="1F7B9B"/>
                </a:solidFill>
                <a:latin typeface="Arial" charset="0"/>
              </a:rPr>
            </a:br>
            <a:r>
              <a:rPr lang="en-US" sz="2800" b="1" dirty="0" smtClean="0">
                <a:solidFill>
                  <a:srgbClr val="1F7B9B"/>
                </a:solidFill>
                <a:latin typeface="Arial" charset="0"/>
              </a:rPr>
              <a:t> be easier…</a:t>
            </a:r>
            <a:endParaRPr lang="en-US" dirty="0">
              <a:latin typeface="Arial" charset="0"/>
            </a:endParaRPr>
          </a:p>
        </p:txBody>
      </p:sp>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Tree>
    <p:extLst>
      <p:ext uri="{BB962C8B-B14F-4D97-AF65-F5344CB8AC3E}">
        <p14:creationId xmlns:p14="http://schemas.microsoft.com/office/powerpoint/2010/main" val="7641393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8" name="Picture 7" descr="retail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52417" y="1962266"/>
            <a:ext cx="1207025" cy="913141"/>
          </a:xfrm>
          <a:prstGeom prst="rect">
            <a:avLst/>
          </a:prstGeom>
        </p:spPr>
      </p:pic>
      <p:pic>
        <p:nvPicPr>
          <p:cNvPr id="11" name="Picture 10" descr="chart_funnel_lin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850" y="1822736"/>
            <a:ext cx="7924800" cy="3797300"/>
          </a:xfrm>
          <a:prstGeom prst="rect">
            <a:avLst/>
          </a:prstGeom>
        </p:spPr>
      </p:pic>
      <p:sp>
        <p:nvSpPr>
          <p:cNvPr id="12" name="Oval 11"/>
          <p:cNvSpPr/>
          <p:nvPr/>
        </p:nvSpPr>
        <p:spPr>
          <a:xfrm>
            <a:off x="543772"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4299457" y="5364115"/>
            <a:ext cx="317305" cy="317305"/>
          </a:xfrm>
          <a:prstGeom prst="ellipse">
            <a:avLst/>
          </a:prstGeom>
          <a:solidFill>
            <a:srgbClr val="276BE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3393672" y="1780661"/>
            <a:ext cx="317305" cy="317305"/>
          </a:xfrm>
          <a:prstGeom prst="ellipse">
            <a:avLst/>
          </a:prstGeom>
          <a:solidFill>
            <a:srgbClr val="D1272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451353" y="1780661"/>
            <a:ext cx="317305" cy="317305"/>
          </a:xfrm>
          <a:prstGeom prst="ellipse">
            <a:avLst/>
          </a:prstGeom>
          <a:solidFill>
            <a:srgbClr val="F1BE2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1BE2A"/>
              </a:solidFill>
            </a:endParaRPr>
          </a:p>
        </p:txBody>
      </p:sp>
      <p:sp>
        <p:nvSpPr>
          <p:cNvPr id="17" name="Oval 16"/>
          <p:cNvSpPr/>
          <p:nvPr/>
        </p:nvSpPr>
        <p:spPr>
          <a:xfrm>
            <a:off x="5884574" y="3715325"/>
            <a:ext cx="317305" cy="317305"/>
          </a:xfrm>
          <a:prstGeom prst="ellipse">
            <a:avLst/>
          </a:prstGeom>
          <a:solidFill>
            <a:srgbClr val="26A33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8442998"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333520" y="4046255"/>
            <a:ext cx="838841"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Need</a:t>
            </a:r>
            <a:endParaRPr lang="en-US" dirty="0">
              <a:solidFill>
                <a:schemeClr val="tx1">
                  <a:lumMod val="75000"/>
                  <a:lumOff val="25000"/>
                </a:schemeClr>
              </a:solidFill>
              <a:latin typeface="Arial Black"/>
              <a:cs typeface="Arial Black"/>
            </a:endParaRPr>
          </a:p>
        </p:txBody>
      </p:sp>
      <p:sp>
        <p:nvSpPr>
          <p:cNvPr id="20" name="TextBox 19"/>
          <p:cNvSpPr txBox="1"/>
          <p:nvPr/>
        </p:nvSpPr>
        <p:spPr>
          <a:xfrm>
            <a:off x="7693838" y="4046255"/>
            <a:ext cx="1364639"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Purchase</a:t>
            </a:r>
            <a:endParaRPr lang="en-US" dirty="0">
              <a:solidFill>
                <a:schemeClr val="tx1">
                  <a:lumMod val="75000"/>
                  <a:lumOff val="25000"/>
                </a:schemeClr>
              </a:solidFill>
              <a:latin typeface="Arial Black"/>
              <a:cs typeface="Arial Black"/>
            </a:endParaRPr>
          </a:p>
        </p:txBody>
      </p:sp>
      <p:sp>
        <p:nvSpPr>
          <p:cNvPr id="21" name="TextBox 20"/>
          <p:cNvSpPr txBox="1"/>
          <p:nvPr/>
        </p:nvSpPr>
        <p:spPr>
          <a:xfrm>
            <a:off x="4921701" y="1431966"/>
            <a:ext cx="1018227"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Mobile</a:t>
            </a:r>
            <a:endParaRPr lang="en-US" dirty="0">
              <a:solidFill>
                <a:schemeClr val="tx1">
                  <a:lumMod val="75000"/>
                  <a:lumOff val="25000"/>
                </a:schemeClr>
              </a:solidFill>
              <a:latin typeface="Arial Black"/>
              <a:cs typeface="Arial Black"/>
            </a:endParaRPr>
          </a:p>
        </p:txBody>
      </p:sp>
      <p:sp>
        <p:nvSpPr>
          <p:cNvPr id="22" name="TextBox 21"/>
          <p:cNvSpPr txBox="1"/>
          <p:nvPr/>
        </p:nvSpPr>
        <p:spPr>
          <a:xfrm>
            <a:off x="3242543" y="1426851"/>
            <a:ext cx="106967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Search</a:t>
            </a:r>
            <a:endParaRPr lang="en-US" dirty="0">
              <a:solidFill>
                <a:schemeClr val="tx1">
                  <a:lumMod val="75000"/>
                  <a:lumOff val="25000"/>
                </a:schemeClr>
              </a:solidFill>
              <a:latin typeface="Arial Black"/>
              <a:cs typeface="Arial Black"/>
            </a:endParaRPr>
          </a:p>
        </p:txBody>
      </p:sp>
      <p:sp>
        <p:nvSpPr>
          <p:cNvPr id="23" name="TextBox 22"/>
          <p:cNvSpPr txBox="1"/>
          <p:nvPr/>
        </p:nvSpPr>
        <p:spPr>
          <a:xfrm>
            <a:off x="4159251" y="5616290"/>
            <a:ext cx="1509473"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Brand Site</a:t>
            </a:r>
            <a:endParaRPr lang="en-US" dirty="0">
              <a:solidFill>
                <a:schemeClr val="tx1">
                  <a:lumMod val="75000"/>
                  <a:lumOff val="25000"/>
                </a:schemeClr>
              </a:solidFill>
              <a:latin typeface="Arial Black"/>
              <a:cs typeface="Arial Black"/>
            </a:endParaRPr>
          </a:p>
        </p:txBody>
      </p:sp>
      <p:sp>
        <p:nvSpPr>
          <p:cNvPr id="24" name="TextBox 23"/>
          <p:cNvSpPr txBox="1"/>
          <p:nvPr/>
        </p:nvSpPr>
        <p:spPr>
          <a:xfrm>
            <a:off x="5426467" y="3979693"/>
            <a:ext cx="96699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Social</a:t>
            </a:r>
            <a:endParaRPr lang="en-US" dirty="0">
              <a:solidFill>
                <a:schemeClr val="tx1">
                  <a:lumMod val="75000"/>
                  <a:lumOff val="25000"/>
                </a:schemeClr>
              </a:solidFill>
              <a:latin typeface="Arial Black"/>
              <a:cs typeface="Arial Black"/>
            </a:endParaRPr>
          </a:p>
        </p:txBody>
      </p:sp>
      <p:sp>
        <p:nvSpPr>
          <p:cNvPr id="25" name="Oval 24"/>
          <p:cNvSpPr/>
          <p:nvPr/>
        </p:nvSpPr>
        <p:spPr>
          <a:xfrm>
            <a:off x="2403805" y="3761240"/>
            <a:ext cx="317305" cy="317305"/>
          </a:xfrm>
          <a:prstGeom prst="ellipse">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E68200"/>
              </a:solidFill>
            </a:endParaRPr>
          </a:p>
        </p:txBody>
      </p:sp>
      <p:sp>
        <p:nvSpPr>
          <p:cNvPr id="26" name="TextBox 25"/>
          <p:cNvSpPr txBox="1"/>
          <p:nvPr/>
        </p:nvSpPr>
        <p:spPr>
          <a:xfrm>
            <a:off x="2193553" y="4032630"/>
            <a:ext cx="531002"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Ad</a:t>
            </a:r>
            <a:endParaRPr lang="en-US" dirty="0">
              <a:solidFill>
                <a:schemeClr val="tx1">
                  <a:lumMod val="75000"/>
                  <a:lumOff val="25000"/>
                </a:schemeClr>
              </a:solidFill>
              <a:latin typeface="Arial Black"/>
              <a:cs typeface="Arial Black"/>
            </a:endParaRPr>
          </a:p>
        </p:txBody>
      </p:sp>
      <p:sp>
        <p:nvSpPr>
          <p:cNvPr id="27" name="Oval 26"/>
          <p:cNvSpPr/>
          <p:nvPr/>
        </p:nvSpPr>
        <p:spPr>
          <a:xfrm>
            <a:off x="7175307" y="3774865"/>
            <a:ext cx="317305" cy="317305"/>
          </a:xfrm>
          <a:prstGeom prst="ellipse">
            <a:avLst/>
          </a:prstGeom>
          <a:solidFill>
            <a:srgbClr val="3FCA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7005489" y="3379068"/>
            <a:ext cx="922586"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Retail</a:t>
            </a:r>
            <a:endParaRPr lang="en-US" dirty="0">
              <a:solidFill>
                <a:schemeClr val="tx1">
                  <a:lumMod val="75000"/>
                  <a:lumOff val="25000"/>
                </a:schemeClr>
              </a:solidFill>
              <a:latin typeface="Arial Black"/>
              <a:cs typeface="Arial Black"/>
            </a:endParaRPr>
          </a:p>
        </p:txBody>
      </p:sp>
      <p:pic>
        <p:nvPicPr>
          <p:cNvPr id="29" name="Picture 28" descr="search.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50064" y="1093001"/>
            <a:ext cx="1207025" cy="913141"/>
          </a:xfrm>
          <a:prstGeom prst="rect">
            <a:avLst/>
          </a:prstGeom>
        </p:spPr>
      </p:pic>
      <p:pic>
        <p:nvPicPr>
          <p:cNvPr id="30" name="Picture 29" descr="brand.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13465" y="5175048"/>
            <a:ext cx="1207025" cy="913141"/>
          </a:xfrm>
          <a:prstGeom prst="rect">
            <a:avLst/>
          </a:prstGeom>
        </p:spPr>
      </p:pic>
      <p:pic>
        <p:nvPicPr>
          <p:cNvPr id="31" name="Picture 30" descr="video.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93537" y="1192984"/>
            <a:ext cx="713719" cy="1259505"/>
          </a:xfrm>
          <a:prstGeom prst="rect">
            <a:avLst/>
          </a:prstGeom>
        </p:spPr>
      </p:pic>
      <p:pic>
        <p:nvPicPr>
          <p:cNvPr id="32" name="Picture 31" descr="social.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99234" y="4333145"/>
            <a:ext cx="1207025" cy="913141"/>
          </a:xfrm>
          <a:prstGeom prst="rect">
            <a:avLst/>
          </a:prstGeom>
        </p:spPr>
      </p:pic>
      <p:pic>
        <p:nvPicPr>
          <p:cNvPr id="33" name="Picture 32" descr="retail01.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032868" y="2474076"/>
            <a:ext cx="1207025" cy="913141"/>
          </a:xfrm>
          <a:prstGeom prst="rect">
            <a:avLst/>
          </a:prstGeom>
        </p:spPr>
      </p:pic>
      <p:grpSp>
        <p:nvGrpSpPr>
          <p:cNvPr id="34" name="Group 33"/>
          <p:cNvGrpSpPr/>
          <p:nvPr/>
        </p:nvGrpSpPr>
        <p:grpSpPr>
          <a:xfrm>
            <a:off x="1533303" y="2782819"/>
            <a:ext cx="1207025" cy="913141"/>
            <a:chOff x="1105111" y="4602509"/>
            <a:chExt cx="1207025" cy="913141"/>
          </a:xfrm>
        </p:grpSpPr>
        <p:pic>
          <p:nvPicPr>
            <p:cNvPr id="35" name="Picture 34" descr="ad.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05111" y="4602509"/>
              <a:ext cx="1207025" cy="913141"/>
            </a:xfrm>
            <a:prstGeom prst="rect">
              <a:avLst/>
            </a:prstGeom>
          </p:spPr>
        </p:pic>
        <p:pic>
          <p:nvPicPr>
            <p:cNvPr id="36" name="Picture 10">
              <a:hlinkClick r:id="rId12"/>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151246" y="4712776"/>
              <a:ext cx="1123897" cy="768308"/>
            </a:xfrm>
            <a:prstGeom prst="rect">
              <a:avLst/>
            </a:prstGeom>
            <a:noFill/>
            <a:ln>
              <a:noFill/>
            </a:ln>
          </p:spPr>
        </p:pic>
      </p:grpSp>
      <p:pic>
        <p:nvPicPr>
          <p:cNvPr id="37" name="Picture 2" descr="http://v1.zeromomentoftruth.com/images/zmot_logo.png"/>
          <p:cNvPicPr>
            <a:picLocks noChangeAspect="1" noChangeArrowheads="1"/>
          </p:cNvPicPr>
          <p:nvPr/>
        </p:nvPicPr>
        <p:blipFill>
          <a:blip r:embed="rId14"/>
          <a:srcRect/>
          <a:stretch>
            <a:fillRect/>
          </a:stretch>
        </p:blipFill>
        <p:spPr bwMode="auto">
          <a:xfrm>
            <a:off x="6889530" y="390235"/>
            <a:ext cx="1876097" cy="696546"/>
          </a:xfrm>
          <a:prstGeom prst="rect">
            <a:avLst/>
          </a:prstGeom>
          <a:noFill/>
        </p:spPr>
      </p:pic>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Tree>
    <p:extLst>
      <p:ext uri="{BB962C8B-B14F-4D97-AF65-F5344CB8AC3E}">
        <p14:creationId xmlns:p14="http://schemas.microsoft.com/office/powerpoint/2010/main" val="129472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ppt_w</p:attrName>
                                        </p:attrNameLst>
                                      </p:cBhvr>
                                      <p:tavLst>
                                        <p:tav tm="0" fmla="#ppt_w*sin(2.5*pi*$)">
                                          <p:val>
                                            <p:fltVal val="0"/>
                                          </p:val>
                                        </p:tav>
                                        <p:tav tm="100000">
                                          <p:val>
                                            <p:fltVal val="1"/>
                                          </p:val>
                                        </p:tav>
                                      </p:tavLst>
                                    </p:anim>
                                    <p:anim calcmode="lin" valueType="num">
                                      <p:cBhvr>
                                        <p:cTn id="17" dur="2000" fill="hold"/>
                                        <p:tgtEl>
                                          <p:spTgt spid="15"/>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45"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anim calcmode="lin" valueType="num">
                                      <p:cBhvr>
                                        <p:cTn id="40" dur="2000" fill="hold"/>
                                        <p:tgtEl>
                                          <p:spTgt spid="17"/>
                                        </p:tgtEl>
                                        <p:attrNameLst>
                                          <p:attrName>ppt_w</p:attrName>
                                        </p:attrNameLst>
                                      </p:cBhvr>
                                      <p:tavLst>
                                        <p:tav tm="0" fmla="#ppt_w*sin(2.5*pi*$)">
                                          <p:val>
                                            <p:fltVal val="0"/>
                                          </p:val>
                                        </p:tav>
                                        <p:tav tm="100000">
                                          <p:val>
                                            <p:fltVal val="1"/>
                                          </p:val>
                                        </p:tav>
                                      </p:tavLst>
                                    </p:anim>
                                    <p:anim calcmode="lin" valueType="num">
                                      <p:cBhvr>
                                        <p:cTn id="41" dur="2000" fill="hold"/>
                                        <p:tgtEl>
                                          <p:spTgt spid="17"/>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45"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9"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par>
                                <p:cTn id="67" presetID="9"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par>
                                <p:cTn id="70" presetID="9"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par>
                                <p:cTn id="73" presetID="9"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dissolv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p:bldP spid="22" grpId="0"/>
      <p:bldP spid="23" grpId="0"/>
      <p:bldP spid="24" grpId="0"/>
      <p:bldP spid="25" grpId="0" animBg="1"/>
      <p:bldP spid="26" grpId="0"/>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136"/>
          <a:stretch/>
        </p:blipFill>
        <p:spPr bwMode="auto">
          <a:xfrm>
            <a:off x="1" y="1451789"/>
            <a:ext cx="4739368" cy="359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47159"/>
            <a:ext cx="9144000" cy="1809756"/>
          </a:xfrm>
          <a:prstGeom prst="rect">
            <a:avLst/>
          </a:prstGeom>
        </p:spPr>
      </p:pic>
      <p:pic>
        <p:nvPicPr>
          <p:cNvPr id="3074" name="Picture 2" descr="http://1.bp.blogspot.com/-4nr9NBTtk2M/TwNa_J-qJJI/AAAAAAAAALI/zU0rE9afuBU/s1600/2Young+People+Texting.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6575" y="1455188"/>
            <a:ext cx="4407426" cy="3594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ircle2.png                                                    00BDA33D&#10;Machintosh HD                  87E65B68:"/>
          <p:cNvPicPr>
            <a:picLocks noChangeAspect="1" noChangeArrowheads="1"/>
          </p:cNvPicPr>
          <p:nvPr/>
        </p:nvPicPr>
        <p:blipFill>
          <a:blip r:embed="rId6"/>
          <a:srcRect/>
          <a:stretch>
            <a:fillRect/>
          </a:stretch>
        </p:blipFill>
        <p:spPr bwMode="auto">
          <a:xfrm>
            <a:off x="-207963" y="-236483"/>
            <a:ext cx="4953001" cy="2895600"/>
          </a:xfrm>
          <a:prstGeom prst="rect">
            <a:avLst/>
          </a:prstGeom>
          <a:noFill/>
          <a:ln w="9525">
            <a:noFill/>
            <a:miter lim="800000"/>
            <a:headEnd/>
            <a:tailEnd/>
          </a:ln>
        </p:spPr>
      </p:pic>
      <p:sp>
        <p:nvSpPr>
          <p:cNvPr id="19" name="Text Box 7"/>
          <p:cNvSpPr txBox="1">
            <a:spLocks noChangeArrowheads="1"/>
          </p:cNvSpPr>
          <p:nvPr/>
        </p:nvSpPr>
        <p:spPr bwMode="auto">
          <a:xfrm>
            <a:off x="309671" y="688439"/>
            <a:ext cx="4191000" cy="1040285"/>
          </a:xfrm>
          <a:prstGeom prst="rect">
            <a:avLst/>
          </a:prstGeom>
          <a:noFill/>
          <a:ln w="9525">
            <a:noFill/>
            <a:miter lim="800000"/>
            <a:headEnd/>
            <a:tailEnd/>
          </a:ln>
        </p:spPr>
        <p:txBody>
          <a:bodyPr>
            <a:spAutoFit/>
          </a:bodyPr>
          <a:lstStyle/>
          <a:p>
            <a:pPr algn="ctr">
              <a:lnSpc>
                <a:spcPct val="40000"/>
              </a:lnSpc>
              <a:spcBef>
                <a:spcPct val="50000"/>
              </a:spcBef>
            </a:pPr>
            <a:r>
              <a:rPr lang="en-US" sz="2800" b="1" dirty="0" smtClean="0">
                <a:solidFill>
                  <a:srgbClr val="1F7B9B"/>
                </a:solidFill>
                <a:latin typeface="Arial" charset="0"/>
              </a:rPr>
              <a:t>How can you </a:t>
            </a:r>
          </a:p>
          <a:p>
            <a:pPr algn="ctr">
              <a:lnSpc>
                <a:spcPct val="40000"/>
              </a:lnSpc>
              <a:spcBef>
                <a:spcPct val="50000"/>
              </a:spcBef>
            </a:pPr>
            <a:r>
              <a:rPr lang="en-US" sz="2800" b="1" dirty="0" smtClean="0">
                <a:solidFill>
                  <a:srgbClr val="1F7B9B"/>
                </a:solidFill>
                <a:latin typeface="Arial" charset="0"/>
              </a:rPr>
              <a:t>create messaging</a:t>
            </a:r>
          </a:p>
          <a:p>
            <a:pPr algn="ctr">
              <a:lnSpc>
                <a:spcPct val="40000"/>
              </a:lnSpc>
              <a:spcBef>
                <a:spcPct val="50000"/>
              </a:spcBef>
            </a:pPr>
            <a:r>
              <a:rPr lang="en-US" sz="2800" b="1" dirty="0" smtClean="0">
                <a:solidFill>
                  <a:srgbClr val="1F7B9B"/>
                </a:solidFill>
                <a:latin typeface="Arial" charset="0"/>
              </a:rPr>
              <a:t>everywhere she is?</a:t>
            </a:r>
          </a:p>
        </p:txBody>
      </p:sp>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Tree>
    <p:extLst>
      <p:ext uri="{BB962C8B-B14F-4D97-AF65-F5344CB8AC3E}">
        <p14:creationId xmlns:p14="http://schemas.microsoft.com/office/powerpoint/2010/main" val="128753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2.staticflickr.com/1351/566394520_9e9b6d4f93_b.jpg"/>
          <p:cNvPicPr>
            <a:picLocks noChangeAspect="1" noChangeArrowheads="1"/>
          </p:cNvPicPr>
          <p:nvPr/>
        </p:nvPicPr>
        <p:blipFill>
          <a:blip r:embed="rId3"/>
          <a:srcRect r="11329"/>
          <a:stretch>
            <a:fillRect/>
          </a:stretch>
        </p:blipFill>
        <p:spPr bwMode="auto">
          <a:xfrm>
            <a:off x="0" y="1"/>
            <a:ext cx="9144000" cy="6858000"/>
          </a:xfrm>
          <a:prstGeom prst="rect">
            <a:avLst/>
          </a:prstGeom>
          <a:noFill/>
        </p:spPr>
      </p:pic>
      <p:sp>
        <p:nvSpPr>
          <p:cNvPr id="7171" name="TextBox 15"/>
          <p:cNvSpPr txBox="1">
            <a:spLocks noChangeArrowheads="1"/>
          </p:cNvSpPr>
          <p:nvPr/>
        </p:nvSpPr>
        <p:spPr bwMode="auto">
          <a:xfrm>
            <a:off x="6057900" y="6402388"/>
            <a:ext cx="310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charset="0"/>
              </a:defRPr>
            </a:lvl1pPr>
            <a:lvl2pPr marL="742950" indent="-285750" defTabSz="457200">
              <a:defRPr sz="2400">
                <a:solidFill>
                  <a:schemeClr val="tx1"/>
                </a:solidFill>
                <a:latin typeface="Times" charset="0"/>
              </a:defRPr>
            </a:lvl2pPr>
            <a:lvl3pPr marL="1143000" indent="-228600" defTabSz="457200">
              <a:defRPr sz="2400">
                <a:solidFill>
                  <a:schemeClr val="tx1"/>
                </a:solidFill>
                <a:latin typeface="Times" charset="0"/>
              </a:defRPr>
            </a:lvl3pPr>
            <a:lvl4pPr marL="1600200" indent="-228600" defTabSz="457200">
              <a:defRPr sz="2400">
                <a:solidFill>
                  <a:schemeClr val="tx1"/>
                </a:solidFill>
                <a:latin typeface="Times" charset="0"/>
              </a:defRPr>
            </a:lvl4pPr>
            <a:lvl5pPr marL="2057400" indent="-228600" defTabSz="457200">
              <a:defRPr sz="2400">
                <a:solidFill>
                  <a:schemeClr val="tx1"/>
                </a:solidFill>
                <a:latin typeface="Times" charset="0"/>
              </a:defRPr>
            </a:lvl5pPr>
            <a:lvl6pPr marL="2514600" indent="-228600" defTabSz="457200" eaLnBrk="0" fontAlgn="base" hangingPunct="0">
              <a:spcBef>
                <a:spcPct val="0"/>
              </a:spcBef>
              <a:spcAft>
                <a:spcPct val="0"/>
              </a:spcAft>
              <a:defRPr sz="2400">
                <a:solidFill>
                  <a:schemeClr val="tx1"/>
                </a:solidFill>
                <a:latin typeface="Times" charset="0"/>
              </a:defRPr>
            </a:lvl6pPr>
            <a:lvl7pPr marL="2971800" indent="-228600" defTabSz="457200" eaLnBrk="0" fontAlgn="base" hangingPunct="0">
              <a:spcBef>
                <a:spcPct val="0"/>
              </a:spcBef>
              <a:spcAft>
                <a:spcPct val="0"/>
              </a:spcAft>
              <a:defRPr sz="2400">
                <a:solidFill>
                  <a:schemeClr val="tx1"/>
                </a:solidFill>
                <a:latin typeface="Times" charset="0"/>
              </a:defRPr>
            </a:lvl7pPr>
            <a:lvl8pPr marL="3429000" indent="-228600" defTabSz="457200" eaLnBrk="0" fontAlgn="base" hangingPunct="0">
              <a:spcBef>
                <a:spcPct val="0"/>
              </a:spcBef>
              <a:spcAft>
                <a:spcPct val="0"/>
              </a:spcAft>
              <a:defRPr sz="2400">
                <a:solidFill>
                  <a:schemeClr val="tx1"/>
                </a:solidFill>
                <a:latin typeface="Times" charset="0"/>
              </a:defRPr>
            </a:lvl8pPr>
            <a:lvl9pPr marL="3886200" indent="-228600" defTabSz="457200" eaLnBrk="0" fontAlgn="base" hangingPunct="0">
              <a:spcBef>
                <a:spcPct val="0"/>
              </a:spcBef>
              <a:spcAft>
                <a:spcPct val="0"/>
              </a:spcAft>
              <a:defRPr sz="2400">
                <a:solidFill>
                  <a:schemeClr val="tx1"/>
                </a:solidFill>
                <a:latin typeface="Times" charset="0"/>
              </a:defRPr>
            </a:lvl9pPr>
          </a:lstStyle>
          <a:p>
            <a:pPr eaLnBrk="1" hangingPunct="1">
              <a:defRPr/>
            </a:pPr>
            <a:r>
              <a:rPr lang="en-US" sz="1400" dirty="0" smtClean="0">
                <a:solidFill>
                  <a:schemeClr val="tx2">
                    <a:lumMod val="85000"/>
                    <a:lumOff val="15000"/>
                  </a:schemeClr>
                </a:solidFill>
                <a:latin typeface="Arial" charset="0"/>
                <a:ea typeface="Rockwell" pitchFamily="18" charset="0"/>
                <a:cs typeface="Rockwell" pitchFamily="18" charset="0"/>
              </a:rPr>
              <a:t>Source: US only; </a:t>
            </a:r>
            <a:r>
              <a:rPr lang="en-US" sz="1400" dirty="0" err="1" smtClean="0">
                <a:solidFill>
                  <a:schemeClr val="tx2">
                    <a:lumMod val="85000"/>
                    <a:lumOff val="15000"/>
                  </a:schemeClr>
                </a:solidFill>
                <a:latin typeface="Arial" charset="0"/>
                <a:ea typeface="Rockwell" pitchFamily="18" charset="0"/>
                <a:cs typeface="Rockwell" pitchFamily="18" charset="0"/>
              </a:rPr>
              <a:t>comScore</a:t>
            </a:r>
            <a:r>
              <a:rPr lang="en-US" sz="1400" dirty="0" smtClean="0">
                <a:solidFill>
                  <a:schemeClr val="tx2">
                    <a:lumMod val="85000"/>
                    <a:lumOff val="15000"/>
                  </a:schemeClr>
                </a:solidFill>
                <a:latin typeface="Arial" charset="0"/>
                <a:ea typeface="Rockwell" pitchFamily="18" charset="0"/>
                <a:cs typeface="Rockwell" pitchFamily="18" charset="0"/>
              </a:rPr>
              <a:t>, Pew</a:t>
            </a:r>
          </a:p>
        </p:txBody>
      </p:sp>
      <p:pic>
        <p:nvPicPr>
          <p:cNvPr id="7172" name="Picture 8" descr="circle2.png                                                    00BDA33D&#10;Machintosh HD                  87E65B68:"/>
          <p:cNvPicPr>
            <a:picLocks noChangeAspect="1" noChangeArrowheads="1"/>
          </p:cNvPicPr>
          <p:nvPr/>
        </p:nvPicPr>
        <p:blipFill>
          <a:blip r:embed="rId4"/>
          <a:srcRect/>
          <a:stretch>
            <a:fillRect/>
          </a:stretch>
        </p:blipFill>
        <p:spPr bwMode="auto">
          <a:xfrm>
            <a:off x="768350" y="2754337"/>
            <a:ext cx="5289550" cy="3121025"/>
          </a:xfrm>
          <a:prstGeom prst="rect">
            <a:avLst/>
          </a:prstGeom>
          <a:noFill/>
          <a:ln w="9525">
            <a:noFill/>
            <a:miter lim="800000"/>
            <a:headEnd/>
            <a:tailEnd/>
          </a:ln>
        </p:spPr>
      </p:pic>
      <p:sp>
        <p:nvSpPr>
          <p:cNvPr id="7173" name="Text Box 9"/>
          <p:cNvSpPr txBox="1">
            <a:spLocks noChangeArrowheads="1"/>
          </p:cNvSpPr>
          <p:nvPr/>
        </p:nvSpPr>
        <p:spPr bwMode="auto">
          <a:xfrm>
            <a:off x="1805920" y="3651766"/>
            <a:ext cx="3471370" cy="1126462"/>
          </a:xfrm>
          <a:prstGeom prst="rect">
            <a:avLst/>
          </a:prstGeom>
          <a:noFill/>
          <a:ln w="9525">
            <a:noFill/>
            <a:miter lim="800000"/>
            <a:headEnd/>
            <a:tailEnd/>
          </a:ln>
        </p:spPr>
        <p:txBody>
          <a:bodyPr wrap="square">
            <a:spAutoFit/>
          </a:bodyPr>
          <a:lstStyle/>
          <a:p>
            <a:pPr algn="ctr">
              <a:lnSpc>
                <a:spcPct val="80000"/>
              </a:lnSpc>
              <a:spcBef>
                <a:spcPct val="50000"/>
              </a:spcBef>
            </a:pPr>
            <a:r>
              <a:rPr lang="en-US" sz="2800" b="1" dirty="0" smtClean="0">
                <a:solidFill>
                  <a:srgbClr val="1F7B9B"/>
                </a:solidFill>
                <a:latin typeface="Arial" charset="0"/>
              </a:rPr>
              <a:t>1 in 4 consumers post about you or to you</a:t>
            </a:r>
          </a:p>
        </p:txBody>
      </p:sp>
      <p:pic>
        <p:nvPicPr>
          <p:cNvPr id="1026" name="Picture 2" descr="http://www.ogilvy.com/~/media/About/Network/Images/OgilvyAction_logo.ashx"/>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5931" b="18896"/>
          <a:stretch/>
        </p:blipFill>
        <p:spPr bwMode="auto">
          <a:xfrm>
            <a:off x="2528792" y="4761801"/>
            <a:ext cx="2009125" cy="6190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3" name="Footer Placeholder 2"/>
          <p:cNvSpPr>
            <a:spLocks noGrp="1"/>
          </p:cNvSpPr>
          <p:nvPr>
            <p:ph type="ftr" sz="quarter" idx="11"/>
          </p:nvPr>
        </p:nvSpPr>
        <p:spPr/>
        <p:txBody>
          <a:bodyPr/>
          <a:lstStyle/>
          <a:p>
            <a:r>
              <a:rPr lang="en-US" smtClean="0"/>
              <a:t>@ 2013 John Courtney | Content Strategy Proprietary &amp; Confidential</a:t>
            </a:r>
            <a:endParaRPr lang="en-US" dirty="0"/>
          </a:p>
        </p:txBody>
      </p:sp>
    </p:spTree>
    <p:extLst>
      <p:ext uri="{BB962C8B-B14F-4D97-AF65-F5344CB8AC3E}">
        <p14:creationId xmlns:p14="http://schemas.microsoft.com/office/powerpoint/2010/main" val="4969171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8" name="Right Arrow 7"/>
          <p:cNvSpPr/>
          <p:nvPr/>
        </p:nvSpPr>
        <p:spPr>
          <a:xfrm>
            <a:off x="1" y="3701465"/>
            <a:ext cx="2041072"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sp>
        <p:nvSpPr>
          <p:cNvPr id="11" name="Right Arrow 10"/>
          <p:cNvSpPr/>
          <p:nvPr/>
        </p:nvSpPr>
        <p:spPr>
          <a:xfrm>
            <a:off x="1" y="3001408"/>
            <a:ext cx="2041072"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sp>
        <p:nvSpPr>
          <p:cNvPr id="12" name="Right Arrow 11"/>
          <p:cNvSpPr/>
          <p:nvPr/>
        </p:nvSpPr>
        <p:spPr>
          <a:xfrm>
            <a:off x="2" y="2353708"/>
            <a:ext cx="2041070"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sp>
        <p:nvSpPr>
          <p:cNvPr id="14" name="TextBox 13"/>
          <p:cNvSpPr txBox="1"/>
          <p:nvPr/>
        </p:nvSpPr>
        <p:spPr>
          <a:xfrm>
            <a:off x="138286" y="238684"/>
            <a:ext cx="7783658" cy="369332"/>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CAPTURING VALUABLE </a:t>
            </a:r>
            <a:r>
              <a:rPr lang="en-US" sz="2400" b="1" dirty="0">
                <a:solidFill>
                  <a:srgbClr val="3FCAFF"/>
                </a:solidFill>
                <a:latin typeface="Arial Black"/>
                <a:cs typeface="Arial Black"/>
              </a:rPr>
              <a:t>CONTENT</a:t>
            </a:r>
            <a:endParaRPr lang="en-US" sz="2400" b="1" dirty="0">
              <a:solidFill>
                <a:srgbClr val="E68200"/>
              </a:solidFill>
              <a:latin typeface="Arial Black"/>
              <a:cs typeface="Arial Black"/>
            </a:endParaRPr>
          </a:p>
        </p:txBody>
      </p:sp>
      <p:pic>
        <p:nvPicPr>
          <p:cNvPr id="15" name="Picture 14" descr="thumbs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2881" y="2678617"/>
            <a:ext cx="954169" cy="954169"/>
          </a:xfrm>
          <a:prstGeom prst="rect">
            <a:avLst/>
          </a:prstGeom>
        </p:spPr>
      </p:pic>
      <p:pic>
        <p:nvPicPr>
          <p:cNvPr id="16" name="Picture 15" descr="thumbs1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3800" y="3535488"/>
            <a:ext cx="867426" cy="867426"/>
          </a:xfrm>
          <a:prstGeom prst="rect">
            <a:avLst/>
          </a:prstGeom>
        </p:spPr>
      </p:pic>
      <p:pic>
        <p:nvPicPr>
          <p:cNvPr id="17" name="Picture 16" descr="thumbs1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9857" y="3800348"/>
            <a:ext cx="788569" cy="788569"/>
          </a:xfrm>
          <a:prstGeom prst="rect">
            <a:avLst/>
          </a:prstGeom>
        </p:spPr>
      </p:pic>
      <p:pic>
        <p:nvPicPr>
          <p:cNvPr id="18" name="Picture 17" descr="thumbs1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199" y="2462416"/>
            <a:ext cx="592464" cy="592464"/>
          </a:xfrm>
          <a:prstGeom prst="rect">
            <a:avLst/>
          </a:prstGeom>
        </p:spPr>
      </p:pic>
      <p:pic>
        <p:nvPicPr>
          <p:cNvPr id="19" name="Picture 18" descr="thumbs19.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9857" y="2788929"/>
            <a:ext cx="716881" cy="716881"/>
          </a:xfrm>
          <a:prstGeom prst="rect">
            <a:avLst/>
          </a:prstGeom>
        </p:spPr>
      </p:pic>
      <p:pic>
        <p:nvPicPr>
          <p:cNvPr id="20" name="Picture 19" descr="thumbs04.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74000" y="2678617"/>
            <a:ext cx="1270000" cy="1270000"/>
          </a:xfrm>
          <a:prstGeom prst="rect">
            <a:avLst/>
          </a:prstGeom>
        </p:spPr>
      </p:pic>
      <p:pic>
        <p:nvPicPr>
          <p:cNvPr id="21" name="Picture 20" descr="thumbs06.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69857" y="1847854"/>
            <a:ext cx="788569" cy="788569"/>
          </a:xfrm>
          <a:prstGeom prst="rect">
            <a:avLst/>
          </a:prstGeom>
        </p:spPr>
      </p:pic>
      <p:pic>
        <p:nvPicPr>
          <p:cNvPr id="22" name="Picture 21" descr="thumbs1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45065" y="3657557"/>
            <a:ext cx="1049586" cy="1049586"/>
          </a:xfrm>
          <a:prstGeom prst="rect">
            <a:avLst/>
          </a:prstGeom>
        </p:spPr>
      </p:pic>
      <p:pic>
        <p:nvPicPr>
          <p:cNvPr id="23" name="Picture 22" descr="thumbs1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00821" y="4032110"/>
            <a:ext cx="1397000" cy="1397000"/>
          </a:xfrm>
          <a:prstGeom prst="rect">
            <a:avLst/>
          </a:prstGeom>
        </p:spPr>
      </p:pic>
      <p:pic>
        <p:nvPicPr>
          <p:cNvPr id="24" name="Picture 23" descr="thumbs15.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2881" y="1697761"/>
            <a:ext cx="788569" cy="788569"/>
          </a:xfrm>
          <a:prstGeom prst="rect">
            <a:avLst/>
          </a:prstGeom>
        </p:spPr>
      </p:pic>
      <p:sp>
        <p:nvSpPr>
          <p:cNvPr id="25" name="Rectangle 24"/>
          <p:cNvSpPr/>
          <p:nvPr/>
        </p:nvSpPr>
        <p:spPr>
          <a:xfrm>
            <a:off x="130935" y="556904"/>
            <a:ext cx="4082969" cy="369332"/>
          </a:xfrm>
          <a:prstGeom prst="rect">
            <a:avLst/>
          </a:prstGeom>
        </p:spPr>
        <p:txBody>
          <a:bodyPr wrap="none">
            <a:spAutoFit/>
          </a:bodyPr>
          <a:lstStyle/>
          <a:p>
            <a:pPr>
              <a:lnSpc>
                <a:spcPct val="70000"/>
              </a:lnSpc>
            </a:pPr>
            <a:r>
              <a:rPr lang="en-US" sz="2400" b="1" dirty="0">
                <a:solidFill>
                  <a:schemeClr val="tx1">
                    <a:lumMod val="75000"/>
                    <a:lumOff val="25000"/>
                  </a:schemeClr>
                </a:solidFill>
                <a:latin typeface="Arial Black"/>
                <a:cs typeface="Arial Black"/>
              </a:rPr>
              <a:t>WHEREVER THEY </a:t>
            </a:r>
            <a:r>
              <a:rPr lang="en-US" sz="2400" b="1" dirty="0" smtClean="0">
                <a:solidFill>
                  <a:schemeClr val="tx1">
                    <a:lumMod val="75000"/>
                    <a:lumOff val="25000"/>
                  </a:schemeClr>
                </a:solidFill>
                <a:latin typeface="Arial Black"/>
                <a:cs typeface="Arial Black"/>
              </a:rPr>
              <a:t>ARE</a:t>
            </a:r>
            <a:r>
              <a:rPr lang="en-US" sz="2400" b="1" dirty="0">
                <a:solidFill>
                  <a:schemeClr val="tx1">
                    <a:lumMod val="75000"/>
                    <a:lumOff val="25000"/>
                  </a:schemeClr>
                </a:solidFill>
                <a:latin typeface="Arial Black"/>
                <a:cs typeface="Arial Black"/>
              </a:rPr>
              <a:t>.</a:t>
            </a:r>
            <a:endParaRPr lang="en-US" sz="2400" b="1" dirty="0">
              <a:solidFill>
                <a:srgbClr val="E68200"/>
              </a:solidFill>
              <a:latin typeface="Arial Black"/>
              <a:cs typeface="Arial Black"/>
            </a:endParaRPr>
          </a:p>
        </p:txBody>
      </p:sp>
      <p:pic>
        <p:nvPicPr>
          <p:cNvPr id="27" name="Picture 26" descr="thumbs14.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59175" y="2149172"/>
            <a:ext cx="1154545" cy="1154545"/>
          </a:xfrm>
          <a:prstGeom prst="rect">
            <a:avLst/>
          </a:prstGeom>
        </p:spPr>
      </p:pic>
      <p:pic>
        <p:nvPicPr>
          <p:cNvPr id="28" name="Picture 27" descr="thumbs02.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05068" y="841244"/>
            <a:ext cx="1536700" cy="1536700"/>
          </a:xfrm>
          <a:prstGeom prst="rect">
            <a:avLst/>
          </a:prstGeom>
        </p:spPr>
      </p:pic>
      <p:pic>
        <p:nvPicPr>
          <p:cNvPr id="29" name="Picture 28" descr="expo_logo.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5113" y="2671636"/>
            <a:ext cx="1208078" cy="933513"/>
          </a:xfrm>
          <a:prstGeom prst="rect">
            <a:avLst/>
          </a:prstGeom>
        </p:spPr>
      </p:pic>
      <p:pic>
        <p:nvPicPr>
          <p:cNvPr id="30" name="Picture 29" descr="slide08_macbook.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21290" y="2377944"/>
            <a:ext cx="4902200" cy="2679700"/>
          </a:xfrm>
          <a:prstGeom prst="rect">
            <a:avLst/>
          </a:prstGeom>
        </p:spPr>
      </p:pic>
      <p:pic>
        <p:nvPicPr>
          <p:cNvPr id="31" name="Picture 30" descr="thumbs09.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75330" y="3434654"/>
            <a:ext cx="445127" cy="445127"/>
          </a:xfrm>
          <a:prstGeom prst="rect">
            <a:avLst/>
          </a:prstGeom>
        </p:spPr>
      </p:pic>
      <p:pic>
        <p:nvPicPr>
          <p:cNvPr id="32" name="Picture 31" descr="thumbs03.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85202" y="3864310"/>
            <a:ext cx="538604" cy="538604"/>
          </a:xfrm>
          <a:prstGeom prst="rect">
            <a:avLst/>
          </a:prstGeom>
        </p:spPr>
      </p:pic>
      <p:pic>
        <p:nvPicPr>
          <p:cNvPr id="33" name="Picture 32" descr="thumbs05.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20458" y="2672099"/>
            <a:ext cx="538604" cy="538604"/>
          </a:xfrm>
          <a:prstGeom prst="rect">
            <a:avLst/>
          </a:prstGeom>
        </p:spPr>
      </p:pic>
      <p:pic>
        <p:nvPicPr>
          <p:cNvPr id="34" name="Picture 33" descr="thumbs18.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11336" y="3206695"/>
            <a:ext cx="445127" cy="445127"/>
          </a:xfrm>
          <a:prstGeom prst="rect">
            <a:avLst/>
          </a:prstGeom>
        </p:spPr>
      </p:pic>
      <p:pic>
        <p:nvPicPr>
          <p:cNvPr id="35" name="Picture 34" descr="thumbs0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21199" y="3505810"/>
            <a:ext cx="651710" cy="651710"/>
          </a:xfrm>
          <a:prstGeom prst="rect">
            <a:avLst/>
          </a:prstGeom>
        </p:spPr>
      </p:pic>
      <p:pic>
        <p:nvPicPr>
          <p:cNvPr id="36" name="Picture 35" descr="iphone5_D.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41072" y="3148747"/>
            <a:ext cx="1003300" cy="2400300"/>
          </a:xfrm>
          <a:prstGeom prst="rect">
            <a:avLst/>
          </a:prstGeom>
        </p:spPr>
      </p:pic>
      <p:pic>
        <p:nvPicPr>
          <p:cNvPr id="37" name="Picture 2" descr="http://www.southernsavers.com/wp-content/uploads/2012/11/Sears-Logo.png"/>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04" y="4252086"/>
            <a:ext cx="1071207" cy="3399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images.wikia.com/moshimonsters/images/4/44/Facebook_Logo.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512" y="3391653"/>
            <a:ext cx="1864778" cy="7015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thumbs10.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881226" y="995492"/>
            <a:ext cx="1049586" cy="1049586"/>
          </a:xfrm>
          <a:prstGeom prst="rect">
            <a:avLst/>
          </a:prstGeom>
        </p:spPr>
      </p:pic>
    </p:spTree>
    <p:extLst>
      <p:ext uri="{BB962C8B-B14F-4D97-AF65-F5344CB8AC3E}">
        <p14:creationId xmlns:p14="http://schemas.microsoft.com/office/powerpoint/2010/main" val="17617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0-#ppt_w/2"/>
                                          </p:val>
                                        </p:tav>
                                        <p:tav tm="100000">
                                          <p:val>
                                            <p:strVal val="#ppt_x"/>
                                          </p:val>
                                        </p:tav>
                                      </p:tavLst>
                                    </p:anim>
                                    <p:anim calcmode="lin" valueType="num">
                                      <p:cBhvr additive="base">
                                        <p:cTn id="12" dur="3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 fill="hold"/>
                                        <p:tgtEl>
                                          <p:spTgt spid="8"/>
                                        </p:tgtEl>
                                        <p:attrNameLst>
                                          <p:attrName>ppt_x</p:attrName>
                                        </p:attrNameLst>
                                      </p:cBhvr>
                                      <p:tavLst>
                                        <p:tav tm="0">
                                          <p:val>
                                            <p:strVal val="0-#ppt_w/2"/>
                                          </p:val>
                                        </p:tav>
                                        <p:tav tm="100000">
                                          <p:val>
                                            <p:strVal val="#ppt_x"/>
                                          </p:val>
                                        </p:tav>
                                      </p:tavLst>
                                    </p:anim>
                                    <p:anim calcmode="lin" valueType="num">
                                      <p:cBhvr additive="base">
                                        <p:cTn id="16" dur="3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300" fill="hold"/>
                                        <p:tgtEl>
                                          <p:spTgt spid="34"/>
                                        </p:tgtEl>
                                        <p:attrNameLst>
                                          <p:attrName>ppt_x</p:attrName>
                                        </p:attrNameLst>
                                      </p:cBhvr>
                                      <p:tavLst>
                                        <p:tav tm="0">
                                          <p:val>
                                            <p:strVal val="0-#ppt_w/2"/>
                                          </p:val>
                                        </p:tav>
                                        <p:tav tm="100000">
                                          <p:val>
                                            <p:strVal val="#ppt_x"/>
                                          </p:val>
                                        </p:tav>
                                      </p:tavLst>
                                    </p:anim>
                                    <p:anim calcmode="lin" valueType="num">
                                      <p:cBhvr additive="base">
                                        <p:cTn id="29" dur="3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300" fill="hold"/>
                                        <p:tgtEl>
                                          <p:spTgt spid="31"/>
                                        </p:tgtEl>
                                        <p:attrNameLst>
                                          <p:attrName>ppt_x</p:attrName>
                                        </p:attrNameLst>
                                      </p:cBhvr>
                                      <p:tavLst>
                                        <p:tav tm="0">
                                          <p:val>
                                            <p:strVal val="0-#ppt_w/2"/>
                                          </p:val>
                                        </p:tav>
                                        <p:tav tm="100000">
                                          <p:val>
                                            <p:strVal val="#ppt_x"/>
                                          </p:val>
                                        </p:tav>
                                      </p:tavLst>
                                    </p:anim>
                                    <p:anim calcmode="lin" valueType="num">
                                      <p:cBhvr additive="base">
                                        <p:cTn id="33" dur="3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300" fill="hold"/>
                                        <p:tgtEl>
                                          <p:spTgt spid="33"/>
                                        </p:tgtEl>
                                        <p:attrNameLst>
                                          <p:attrName>ppt_x</p:attrName>
                                        </p:attrNameLst>
                                      </p:cBhvr>
                                      <p:tavLst>
                                        <p:tav tm="0">
                                          <p:val>
                                            <p:strVal val="0-#ppt_w/2"/>
                                          </p:val>
                                        </p:tav>
                                        <p:tav tm="100000">
                                          <p:val>
                                            <p:strVal val="#ppt_x"/>
                                          </p:val>
                                        </p:tav>
                                      </p:tavLst>
                                    </p:anim>
                                    <p:anim calcmode="lin" valueType="num">
                                      <p:cBhvr additive="base">
                                        <p:cTn id="37" dur="3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300" fill="hold"/>
                                        <p:tgtEl>
                                          <p:spTgt spid="32"/>
                                        </p:tgtEl>
                                        <p:attrNameLst>
                                          <p:attrName>ppt_x</p:attrName>
                                        </p:attrNameLst>
                                      </p:cBhvr>
                                      <p:tavLst>
                                        <p:tav tm="0">
                                          <p:val>
                                            <p:strVal val="0-#ppt_w/2"/>
                                          </p:val>
                                        </p:tav>
                                        <p:tav tm="100000">
                                          <p:val>
                                            <p:strVal val="#ppt_x"/>
                                          </p:val>
                                        </p:tav>
                                      </p:tavLst>
                                    </p:anim>
                                    <p:anim calcmode="lin" valueType="num">
                                      <p:cBhvr additive="base">
                                        <p:cTn id="42" dur="3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300" fill="hold"/>
                                        <p:tgtEl>
                                          <p:spTgt spid="16"/>
                                        </p:tgtEl>
                                        <p:attrNameLst>
                                          <p:attrName>ppt_x</p:attrName>
                                        </p:attrNameLst>
                                      </p:cBhvr>
                                      <p:tavLst>
                                        <p:tav tm="0">
                                          <p:val>
                                            <p:strVal val="0-#ppt_w/2"/>
                                          </p:val>
                                        </p:tav>
                                        <p:tav tm="100000">
                                          <p:val>
                                            <p:strVal val="#ppt_x"/>
                                          </p:val>
                                        </p:tav>
                                      </p:tavLst>
                                    </p:anim>
                                    <p:anim calcmode="lin" valueType="num">
                                      <p:cBhvr additive="base">
                                        <p:cTn id="46" dur="3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300" fill="hold"/>
                                        <p:tgtEl>
                                          <p:spTgt spid="18"/>
                                        </p:tgtEl>
                                        <p:attrNameLst>
                                          <p:attrName>ppt_x</p:attrName>
                                        </p:attrNameLst>
                                      </p:cBhvr>
                                      <p:tavLst>
                                        <p:tav tm="0">
                                          <p:val>
                                            <p:strVal val="0-#ppt_w/2"/>
                                          </p:val>
                                        </p:tav>
                                        <p:tav tm="100000">
                                          <p:val>
                                            <p:strVal val="#ppt_x"/>
                                          </p:val>
                                        </p:tav>
                                      </p:tavLst>
                                    </p:anim>
                                    <p:anim calcmode="lin" valueType="num">
                                      <p:cBhvr additive="base">
                                        <p:cTn id="50" dur="3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300" fill="hold"/>
                                        <p:tgtEl>
                                          <p:spTgt spid="35"/>
                                        </p:tgtEl>
                                        <p:attrNameLst>
                                          <p:attrName>ppt_x</p:attrName>
                                        </p:attrNameLst>
                                      </p:cBhvr>
                                      <p:tavLst>
                                        <p:tav tm="0">
                                          <p:val>
                                            <p:strVal val="0-#ppt_w/2"/>
                                          </p:val>
                                        </p:tav>
                                        <p:tav tm="100000">
                                          <p:val>
                                            <p:strVal val="#ppt_x"/>
                                          </p:val>
                                        </p:tav>
                                      </p:tavLst>
                                    </p:anim>
                                    <p:anim calcmode="lin" valueType="num">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900"/>
                            </p:stCondLst>
                            <p:childTnLst>
                              <p:par>
                                <p:cTn id="56" presetID="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300" fill="hold"/>
                                        <p:tgtEl>
                                          <p:spTgt spid="19"/>
                                        </p:tgtEl>
                                        <p:attrNameLst>
                                          <p:attrName>ppt_x</p:attrName>
                                        </p:attrNameLst>
                                      </p:cBhvr>
                                      <p:tavLst>
                                        <p:tav tm="0">
                                          <p:val>
                                            <p:strVal val="0-#ppt_w/2"/>
                                          </p:val>
                                        </p:tav>
                                        <p:tav tm="100000">
                                          <p:val>
                                            <p:strVal val="#ppt_x"/>
                                          </p:val>
                                        </p:tav>
                                      </p:tavLst>
                                    </p:anim>
                                    <p:anim calcmode="lin" valueType="num">
                                      <p:cBhvr additive="base">
                                        <p:cTn id="59" dur="300" fill="hold"/>
                                        <p:tgtEl>
                                          <p:spTgt spid="19"/>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10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300" fill="hold"/>
                                        <p:tgtEl>
                                          <p:spTgt spid="21"/>
                                        </p:tgtEl>
                                        <p:attrNameLst>
                                          <p:attrName>ppt_x</p:attrName>
                                        </p:attrNameLst>
                                      </p:cBhvr>
                                      <p:tavLst>
                                        <p:tav tm="0">
                                          <p:val>
                                            <p:strVal val="0-#ppt_w/2"/>
                                          </p:val>
                                        </p:tav>
                                        <p:tav tm="100000">
                                          <p:val>
                                            <p:strVal val="#ppt_x"/>
                                          </p:val>
                                        </p:tav>
                                      </p:tavLst>
                                    </p:anim>
                                    <p:anim calcmode="lin" valueType="num">
                                      <p:cBhvr additive="base">
                                        <p:cTn id="63" dur="3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20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300" fill="hold"/>
                                        <p:tgtEl>
                                          <p:spTgt spid="17"/>
                                        </p:tgtEl>
                                        <p:attrNameLst>
                                          <p:attrName>ppt_x</p:attrName>
                                        </p:attrNameLst>
                                      </p:cBhvr>
                                      <p:tavLst>
                                        <p:tav tm="0">
                                          <p:val>
                                            <p:strVal val="0-#ppt_w/2"/>
                                          </p:val>
                                        </p:tav>
                                        <p:tav tm="100000">
                                          <p:val>
                                            <p:strVal val="#ppt_x"/>
                                          </p:val>
                                        </p:tav>
                                      </p:tavLst>
                                    </p:anim>
                                    <p:anim calcmode="lin" valueType="num">
                                      <p:cBhvr additive="base">
                                        <p:cTn id="67" dur="30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300" fill="hold"/>
                                        <p:tgtEl>
                                          <p:spTgt spid="24"/>
                                        </p:tgtEl>
                                        <p:attrNameLst>
                                          <p:attrName>ppt_x</p:attrName>
                                        </p:attrNameLst>
                                      </p:cBhvr>
                                      <p:tavLst>
                                        <p:tav tm="0">
                                          <p:val>
                                            <p:strVal val="0-#ppt_w/2"/>
                                          </p:val>
                                        </p:tav>
                                        <p:tav tm="100000">
                                          <p:val>
                                            <p:strVal val="#ppt_x"/>
                                          </p:val>
                                        </p:tav>
                                      </p:tavLst>
                                    </p:anim>
                                    <p:anim calcmode="lin" valueType="num">
                                      <p:cBhvr additive="base">
                                        <p:cTn id="75" dur="300" fill="hold"/>
                                        <p:tgtEl>
                                          <p:spTgt spid="24"/>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10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300" fill="hold"/>
                                        <p:tgtEl>
                                          <p:spTgt spid="15"/>
                                        </p:tgtEl>
                                        <p:attrNameLst>
                                          <p:attrName>ppt_x</p:attrName>
                                        </p:attrNameLst>
                                      </p:cBhvr>
                                      <p:tavLst>
                                        <p:tav tm="0">
                                          <p:val>
                                            <p:strVal val="0-#ppt_w/2"/>
                                          </p:val>
                                        </p:tav>
                                        <p:tav tm="100000">
                                          <p:val>
                                            <p:strVal val="#ppt_x"/>
                                          </p:val>
                                        </p:tav>
                                      </p:tavLst>
                                    </p:anim>
                                    <p:anim calcmode="lin" valueType="num">
                                      <p:cBhvr additive="base">
                                        <p:cTn id="79" dur="300" fill="hold"/>
                                        <p:tgtEl>
                                          <p:spTgt spid="15"/>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20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300" fill="hold"/>
                                        <p:tgtEl>
                                          <p:spTgt spid="26"/>
                                        </p:tgtEl>
                                        <p:attrNameLst>
                                          <p:attrName>ppt_x</p:attrName>
                                        </p:attrNameLst>
                                      </p:cBhvr>
                                      <p:tavLst>
                                        <p:tav tm="0">
                                          <p:val>
                                            <p:strVal val="0-#ppt_w/2"/>
                                          </p:val>
                                        </p:tav>
                                        <p:tav tm="100000">
                                          <p:val>
                                            <p:strVal val="#ppt_x"/>
                                          </p:val>
                                        </p:tav>
                                      </p:tavLst>
                                    </p:anim>
                                    <p:anim calcmode="lin" valueType="num">
                                      <p:cBhvr additive="base">
                                        <p:cTn id="83" dur="300" fill="hold"/>
                                        <p:tgtEl>
                                          <p:spTgt spid="26"/>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300" fill="hold"/>
                                        <p:tgtEl>
                                          <p:spTgt spid="27"/>
                                        </p:tgtEl>
                                        <p:attrNameLst>
                                          <p:attrName>ppt_x</p:attrName>
                                        </p:attrNameLst>
                                      </p:cBhvr>
                                      <p:tavLst>
                                        <p:tav tm="0">
                                          <p:val>
                                            <p:strVal val="0-#ppt_w/2"/>
                                          </p:val>
                                        </p:tav>
                                        <p:tav tm="100000">
                                          <p:val>
                                            <p:strVal val="#ppt_x"/>
                                          </p:val>
                                        </p:tav>
                                      </p:tavLst>
                                    </p:anim>
                                    <p:anim calcmode="lin" valueType="num">
                                      <p:cBhvr additive="base">
                                        <p:cTn id="87" dur="300" fill="hold"/>
                                        <p:tgtEl>
                                          <p:spTgt spid="27"/>
                                        </p:tgtEl>
                                        <p:attrNameLst>
                                          <p:attrName>ppt_y</p:attrName>
                                        </p:attrNameLst>
                                      </p:cBhvr>
                                      <p:tavLst>
                                        <p:tav tm="0">
                                          <p:val>
                                            <p:strVal val="#ppt_y"/>
                                          </p:val>
                                        </p:tav>
                                        <p:tav tm="100000">
                                          <p:val>
                                            <p:strVal val="#ppt_y"/>
                                          </p:val>
                                        </p:tav>
                                      </p:tavLst>
                                    </p:anim>
                                  </p:childTnLst>
                                </p:cTn>
                              </p:par>
                            </p:childTnLst>
                          </p:cTn>
                        </p:par>
                        <p:par>
                          <p:cTn id="88" fill="hold">
                            <p:stCondLst>
                              <p:cond delay="1400"/>
                            </p:stCondLst>
                            <p:childTnLst>
                              <p:par>
                                <p:cTn id="89" presetID="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300" fill="hold"/>
                                        <p:tgtEl>
                                          <p:spTgt spid="20"/>
                                        </p:tgtEl>
                                        <p:attrNameLst>
                                          <p:attrName>ppt_x</p:attrName>
                                        </p:attrNameLst>
                                      </p:cBhvr>
                                      <p:tavLst>
                                        <p:tav tm="0">
                                          <p:val>
                                            <p:strVal val="0-#ppt_w/2"/>
                                          </p:val>
                                        </p:tav>
                                        <p:tav tm="100000">
                                          <p:val>
                                            <p:strVal val="#ppt_x"/>
                                          </p:val>
                                        </p:tav>
                                      </p:tavLst>
                                    </p:anim>
                                    <p:anim calcmode="lin" valueType="num">
                                      <p:cBhvr additive="base">
                                        <p:cTn id="92" dur="300" fill="hold"/>
                                        <p:tgtEl>
                                          <p:spTgt spid="20"/>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300" fill="hold"/>
                                        <p:tgtEl>
                                          <p:spTgt spid="28"/>
                                        </p:tgtEl>
                                        <p:attrNameLst>
                                          <p:attrName>ppt_x</p:attrName>
                                        </p:attrNameLst>
                                      </p:cBhvr>
                                      <p:tavLst>
                                        <p:tav tm="0">
                                          <p:val>
                                            <p:strVal val="0-#ppt_w/2"/>
                                          </p:val>
                                        </p:tav>
                                        <p:tav tm="100000">
                                          <p:val>
                                            <p:strVal val="#ppt_x"/>
                                          </p:val>
                                        </p:tav>
                                      </p:tavLst>
                                    </p:anim>
                                    <p:anim calcmode="lin" valueType="num">
                                      <p:cBhvr additive="base">
                                        <p:cTn id="96" dur="3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1700"/>
                            </p:stCondLst>
                            <p:childTnLst>
                              <p:par>
                                <p:cTn id="98" presetID="2" presetClass="entr" presetSubtype="8"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300" fill="hold"/>
                                        <p:tgtEl>
                                          <p:spTgt spid="23"/>
                                        </p:tgtEl>
                                        <p:attrNameLst>
                                          <p:attrName>ppt_x</p:attrName>
                                        </p:attrNameLst>
                                      </p:cBhvr>
                                      <p:tavLst>
                                        <p:tav tm="0">
                                          <p:val>
                                            <p:strVal val="0-#ppt_w/2"/>
                                          </p:val>
                                        </p:tav>
                                        <p:tav tm="100000">
                                          <p:val>
                                            <p:strVal val="#ppt_x"/>
                                          </p:val>
                                        </p:tav>
                                      </p:tavLst>
                                    </p:anim>
                                    <p:anim calcmode="lin" valueType="num">
                                      <p:cBhvr additive="base">
                                        <p:cTn id="101"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8" name="Content Placeholder 2"/>
          <p:cNvSpPr txBox="1">
            <a:spLocks/>
          </p:cNvSpPr>
          <p:nvPr/>
        </p:nvSpPr>
        <p:spPr>
          <a:xfrm>
            <a:off x="647853" y="1137683"/>
            <a:ext cx="7613645" cy="48557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rPr>
              <a:t>Relevant, informative, persuasive video content on product-page level</a:t>
            </a:r>
          </a:p>
          <a:p>
            <a:pPr algn="l"/>
            <a:endParaRPr lang="en-US" sz="1800" dirty="0" smtClean="0">
              <a:solidFill>
                <a:schemeClr val="tx1"/>
              </a:solidFill>
            </a:endParaRPr>
          </a:p>
          <a:p>
            <a:pPr algn="l"/>
            <a:r>
              <a:rPr lang="en-US" sz="1800" dirty="0" smtClean="0">
                <a:solidFill>
                  <a:schemeClr val="tx1"/>
                </a:solidFill>
              </a:rPr>
              <a:t>Sears has partnered with EXPO for past three years to build a library of over 33,000 user generated videos for Sears &amp; Kmart products generated from  </a:t>
            </a:r>
            <a:r>
              <a:rPr lang="en-US" sz="1800" b="1" dirty="0" smtClean="0">
                <a:solidFill>
                  <a:schemeClr val="tx1"/>
                </a:solidFill>
              </a:rPr>
              <a:t>social/communities</a:t>
            </a:r>
            <a:r>
              <a:rPr lang="en-US" sz="1800" dirty="0" smtClean="0">
                <a:solidFill>
                  <a:schemeClr val="tx1"/>
                </a:solidFill>
              </a:rPr>
              <a:t> such as Facebook, YouTube and Mobile</a:t>
            </a:r>
          </a:p>
          <a:p>
            <a:pPr algn="l"/>
            <a:endParaRPr lang="en-US" sz="1800" dirty="0">
              <a:solidFill>
                <a:schemeClr val="tx1"/>
              </a:solidFill>
            </a:endParaRPr>
          </a:p>
          <a:p>
            <a:pPr algn="l"/>
            <a:r>
              <a:rPr lang="en-US" sz="1800" dirty="0" smtClean="0">
                <a:solidFill>
                  <a:schemeClr val="tx1"/>
                </a:solidFill>
              </a:rPr>
              <a:t>Drawing on </a:t>
            </a:r>
            <a:r>
              <a:rPr lang="en-US" sz="1800" dirty="0">
                <a:solidFill>
                  <a:schemeClr val="tx1"/>
                </a:solidFill>
              </a:rPr>
              <a:t>EXPO’s </a:t>
            </a:r>
            <a:r>
              <a:rPr lang="en-US" sz="1800" b="1" dirty="0" smtClean="0">
                <a:solidFill>
                  <a:schemeClr val="tx1"/>
                </a:solidFill>
              </a:rPr>
              <a:t>8 </a:t>
            </a:r>
            <a:r>
              <a:rPr lang="en-US" sz="1800" b="1" dirty="0">
                <a:solidFill>
                  <a:schemeClr val="tx1"/>
                </a:solidFill>
              </a:rPr>
              <a:t>years of video community management </a:t>
            </a:r>
            <a:r>
              <a:rPr lang="en-US" sz="1800" dirty="0" smtClean="0">
                <a:solidFill>
                  <a:schemeClr val="tx1"/>
                </a:solidFill>
              </a:rPr>
              <a:t>with </a:t>
            </a:r>
            <a:r>
              <a:rPr lang="en-US" sz="1800" dirty="0">
                <a:solidFill>
                  <a:schemeClr val="tx1"/>
                </a:solidFill>
              </a:rPr>
              <a:t>over 150,000 </a:t>
            </a:r>
            <a:r>
              <a:rPr lang="en-US" sz="1800" dirty="0" smtClean="0">
                <a:solidFill>
                  <a:schemeClr val="tx1"/>
                </a:solidFill>
              </a:rPr>
              <a:t>consumers, </a:t>
            </a:r>
            <a:r>
              <a:rPr lang="en-US" sz="1800" dirty="0">
                <a:solidFill>
                  <a:schemeClr val="tx1"/>
                </a:solidFill>
              </a:rPr>
              <a:t>and a platform managing 350,000 product </a:t>
            </a:r>
            <a:r>
              <a:rPr lang="en-US" sz="1800" dirty="0" smtClean="0">
                <a:solidFill>
                  <a:schemeClr val="tx1"/>
                </a:solidFill>
              </a:rPr>
              <a:t>videos, Sears continues to add new user generated videos everyday</a:t>
            </a:r>
            <a:endParaRPr lang="en-US" sz="1800" dirty="0">
              <a:solidFill>
                <a:schemeClr val="tx1"/>
              </a:solidFill>
            </a:endParaRPr>
          </a:p>
          <a:p>
            <a:pPr algn="l"/>
            <a:endParaRPr lang="en-US" sz="1000" dirty="0" smtClean="0">
              <a:solidFill>
                <a:schemeClr val="tx1"/>
              </a:solidFill>
            </a:endParaRPr>
          </a:p>
          <a:p>
            <a:pPr algn="l"/>
            <a:r>
              <a:rPr lang="en-US" sz="1800" dirty="0" smtClean="0">
                <a:solidFill>
                  <a:schemeClr val="tx1"/>
                </a:solidFill>
              </a:rPr>
              <a:t>EXPO’s best-in-class online video platform powers all professional and user generated video supporting millions of SKUs and hundreds of merchants</a:t>
            </a:r>
          </a:p>
          <a:p>
            <a:pPr algn="l"/>
            <a:endParaRPr lang="en-US" sz="1000" dirty="0" smtClean="0">
              <a:solidFill>
                <a:schemeClr val="tx1"/>
              </a:solidFill>
            </a:endParaRPr>
          </a:p>
          <a:p>
            <a:pPr algn="l"/>
            <a:r>
              <a:rPr lang="en-US" sz="1800" dirty="0" smtClean="0">
                <a:solidFill>
                  <a:schemeClr val="tx1"/>
                </a:solidFill>
              </a:rPr>
              <a:t>EXPO adheres to </a:t>
            </a:r>
            <a:r>
              <a:rPr lang="en-US" sz="1800" b="1" dirty="0" smtClean="0">
                <a:solidFill>
                  <a:schemeClr val="tx1"/>
                </a:solidFill>
              </a:rPr>
              <a:t>legal and corporate best practices</a:t>
            </a:r>
            <a:r>
              <a:rPr lang="en-US" sz="1800" dirty="0" smtClean="0">
                <a:solidFill>
                  <a:schemeClr val="tx1"/>
                </a:solidFill>
              </a:rPr>
              <a:t> including moderation standards, consumer response needs and performance requirements.</a:t>
            </a:r>
          </a:p>
          <a:p>
            <a:endParaRPr lang="en-US" sz="1800" dirty="0" smtClean="0"/>
          </a:p>
          <a:p>
            <a:endParaRPr lang="en-US" sz="1800" dirty="0" smtClean="0"/>
          </a:p>
          <a:p>
            <a:endParaRPr lang="en-US" sz="2000" dirty="0" smtClean="0"/>
          </a:p>
        </p:txBody>
      </p:sp>
      <p:sp>
        <p:nvSpPr>
          <p:cNvPr id="11" name="TextBox 10"/>
          <p:cNvSpPr txBox="1"/>
          <p:nvPr/>
        </p:nvSpPr>
        <p:spPr>
          <a:xfrm>
            <a:off x="138286" y="238684"/>
            <a:ext cx="8760054" cy="350865"/>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Leveraging User Generated &amp; Professional Content</a:t>
            </a:r>
            <a:endParaRPr lang="en-US" sz="2400" b="1" dirty="0">
              <a:solidFill>
                <a:srgbClr val="E68200"/>
              </a:solidFill>
              <a:latin typeface="Arial Black"/>
              <a:cs typeface="Arial Black"/>
            </a:endParaRPr>
          </a:p>
        </p:txBody>
      </p:sp>
      <p:sp>
        <p:nvSpPr>
          <p:cNvPr id="12" name="Rectangle 11"/>
          <p:cNvSpPr/>
          <p:nvPr/>
        </p:nvSpPr>
        <p:spPr>
          <a:xfrm>
            <a:off x="130935" y="556904"/>
            <a:ext cx="9013065" cy="321498"/>
          </a:xfrm>
          <a:prstGeom prst="rect">
            <a:avLst/>
          </a:prstGeom>
        </p:spPr>
        <p:txBody>
          <a:bodyPr wrap="square">
            <a:spAutoFit/>
          </a:bodyPr>
          <a:lstStyle/>
          <a:p>
            <a:pPr>
              <a:lnSpc>
                <a:spcPct val="70000"/>
              </a:lnSpc>
            </a:pPr>
            <a:r>
              <a:rPr lang="en-US" sz="2000" b="1" dirty="0" smtClean="0">
                <a:solidFill>
                  <a:schemeClr val="tx1">
                    <a:lumMod val="75000"/>
                    <a:lumOff val="25000"/>
                  </a:schemeClr>
                </a:solidFill>
                <a:latin typeface="Arial Black"/>
                <a:cs typeface="Arial Black"/>
              </a:rPr>
              <a:t>A platform built on years of social video experience</a:t>
            </a:r>
            <a:endParaRPr lang="en-US" sz="2000" b="1" dirty="0">
              <a:solidFill>
                <a:srgbClr val="E68200"/>
              </a:solidFill>
              <a:latin typeface="Arial Black"/>
              <a:cs typeface="Arial Black"/>
            </a:endParaRPr>
          </a:p>
        </p:txBody>
      </p:sp>
    </p:spTree>
    <p:extLst>
      <p:ext uri="{BB962C8B-B14F-4D97-AF65-F5344CB8AC3E}">
        <p14:creationId xmlns:p14="http://schemas.microsoft.com/office/powerpoint/2010/main" val="359608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1" name="TextBox 10"/>
          <p:cNvSpPr txBox="1"/>
          <p:nvPr/>
        </p:nvSpPr>
        <p:spPr>
          <a:xfrm>
            <a:off x="138286" y="238684"/>
            <a:ext cx="7783658" cy="367280"/>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Critical Question</a:t>
            </a:r>
            <a:endParaRPr lang="en-US" sz="2400" b="1" dirty="0">
              <a:solidFill>
                <a:srgbClr val="E68200"/>
              </a:solidFill>
              <a:latin typeface="Arial Black"/>
              <a:cs typeface="Arial Black"/>
            </a:endParaRPr>
          </a:p>
        </p:txBody>
      </p:sp>
      <p:sp>
        <p:nvSpPr>
          <p:cNvPr id="12" name="Rectangle 11"/>
          <p:cNvSpPr/>
          <p:nvPr/>
        </p:nvSpPr>
        <p:spPr>
          <a:xfrm>
            <a:off x="130935" y="556904"/>
            <a:ext cx="9013065" cy="321498"/>
          </a:xfrm>
          <a:prstGeom prst="rect">
            <a:avLst/>
          </a:prstGeom>
        </p:spPr>
        <p:txBody>
          <a:bodyPr wrap="square">
            <a:spAutoFit/>
          </a:bodyPr>
          <a:lstStyle/>
          <a:p>
            <a:pPr>
              <a:lnSpc>
                <a:spcPct val="70000"/>
              </a:lnSpc>
            </a:pPr>
            <a:r>
              <a:rPr lang="en-US" sz="2000" b="1" dirty="0" smtClean="0">
                <a:solidFill>
                  <a:schemeClr val="tx1">
                    <a:lumMod val="75000"/>
                    <a:lumOff val="25000"/>
                  </a:schemeClr>
                </a:solidFill>
                <a:latin typeface="Arial Black"/>
                <a:cs typeface="Arial Black"/>
              </a:rPr>
              <a:t>How does </a:t>
            </a:r>
            <a:r>
              <a:rPr lang="en-US" sz="2000" b="1" dirty="0" err="1" smtClean="0">
                <a:solidFill>
                  <a:schemeClr val="tx1">
                    <a:lumMod val="75000"/>
                    <a:lumOff val="25000"/>
                  </a:schemeClr>
                </a:solidFill>
                <a:latin typeface="Arial Black"/>
                <a:cs typeface="Arial Black"/>
              </a:rPr>
              <a:t>crowdsourced</a:t>
            </a:r>
            <a:r>
              <a:rPr lang="en-US" sz="2000" b="1" dirty="0" smtClean="0">
                <a:solidFill>
                  <a:schemeClr val="tx1">
                    <a:lumMod val="75000"/>
                    <a:lumOff val="25000"/>
                  </a:schemeClr>
                </a:solidFill>
                <a:latin typeface="Arial Black"/>
                <a:cs typeface="Arial Black"/>
              </a:rPr>
              <a:t> user-generated videos offer value?</a:t>
            </a:r>
            <a:endParaRPr lang="en-US" sz="2000" b="1" dirty="0">
              <a:solidFill>
                <a:srgbClr val="E68200"/>
              </a:solidFill>
              <a:latin typeface="Arial Black"/>
              <a:cs typeface="Arial Black"/>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904" y="2129000"/>
            <a:ext cx="7476191" cy="2600000"/>
          </a:xfrm>
          <a:prstGeom prst="rect">
            <a:avLst/>
          </a:prstGeom>
        </p:spPr>
      </p:pic>
    </p:spTree>
    <p:extLst>
      <p:ext uri="{BB962C8B-B14F-4D97-AF65-F5344CB8AC3E}">
        <p14:creationId xmlns:p14="http://schemas.microsoft.com/office/powerpoint/2010/main" val="11459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715" y="0"/>
            <a:ext cx="8984569" cy="6858000"/>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 2013 John Courtney | Content Strategy Proprietary &amp; Confidential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5" y="6180137"/>
            <a:ext cx="3000375" cy="3524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 y="6532560"/>
            <a:ext cx="2604282" cy="262617"/>
          </a:xfrm>
          <a:prstGeom prst="rect">
            <a:avLst/>
          </a:prstGeom>
        </p:spPr>
      </p:pic>
      <p:sp>
        <p:nvSpPr>
          <p:cNvPr id="11" name="TextBox 10"/>
          <p:cNvSpPr txBox="1"/>
          <p:nvPr/>
        </p:nvSpPr>
        <p:spPr>
          <a:xfrm>
            <a:off x="1397897" y="1313900"/>
            <a:ext cx="2869427" cy="535531"/>
          </a:xfrm>
          <a:prstGeom prst="rect">
            <a:avLst/>
          </a:prstGeom>
          <a:noFill/>
        </p:spPr>
        <p:txBody>
          <a:bodyPr wrap="square" rtlCol="0">
            <a:spAutoFit/>
          </a:bodyPr>
          <a:lstStyle/>
          <a:p>
            <a:pPr lvl="0">
              <a:lnSpc>
                <a:spcPct val="90000"/>
              </a:lnSpc>
            </a:pPr>
            <a:r>
              <a:rPr lang="en-US" sz="1600" cap="none" spc="0" dirty="0" smtClean="0">
                <a:ln w="18415" cmpd="sng">
                  <a:prstDash val="solid"/>
                </a:ln>
                <a:solidFill>
                  <a:schemeClr val="tx1">
                    <a:lumMod val="75000"/>
                    <a:lumOff val="25000"/>
                  </a:schemeClr>
                </a:solidFill>
                <a:latin typeface="Arial"/>
                <a:cs typeface="Arial"/>
              </a:rPr>
              <a:t>Consumers persuaded by </a:t>
            </a:r>
            <a:r>
              <a:rPr lang="en-US" sz="1600" dirty="0" smtClean="0">
                <a:ln w="18415" cmpd="sng">
                  <a:prstDash val="solid"/>
                </a:ln>
                <a:solidFill>
                  <a:srgbClr val="3FCAFF"/>
                </a:solidFill>
                <a:latin typeface="Arial Black"/>
                <a:cs typeface="Arial Black"/>
              </a:rPr>
              <a:t>P</a:t>
            </a:r>
            <a:r>
              <a:rPr lang="en-US" sz="1600" cap="none" spc="0" dirty="0" smtClean="0">
                <a:ln w="18415" cmpd="sng">
                  <a:prstDash val="solid"/>
                </a:ln>
                <a:solidFill>
                  <a:srgbClr val="3FCAFF"/>
                </a:solidFill>
                <a:latin typeface="Arial Black"/>
                <a:cs typeface="Arial Black"/>
              </a:rPr>
              <a:t>rofessional video</a:t>
            </a:r>
          </a:p>
        </p:txBody>
      </p:sp>
      <p:sp>
        <p:nvSpPr>
          <p:cNvPr id="12" name="TextBox 11"/>
          <p:cNvSpPr txBox="1"/>
          <p:nvPr/>
        </p:nvSpPr>
        <p:spPr>
          <a:xfrm>
            <a:off x="1086583" y="5978290"/>
            <a:ext cx="7466867" cy="246221"/>
          </a:xfrm>
          <a:prstGeom prst="rect">
            <a:avLst/>
          </a:prstGeom>
          <a:noFill/>
        </p:spPr>
        <p:txBody>
          <a:bodyPr wrap="square" rtlCol="0">
            <a:spAutoFit/>
          </a:bodyPr>
          <a:lstStyle/>
          <a:p>
            <a:r>
              <a:rPr lang="en-US" sz="1000" dirty="0"/>
              <a:t>comScore April 2012 study comparing “Lift in Share” sourced </a:t>
            </a:r>
            <a:r>
              <a:rPr lang="en-US" sz="1000" dirty="0" smtClean="0"/>
              <a:t>by professionally produced video and user </a:t>
            </a:r>
            <a:r>
              <a:rPr lang="en-US" sz="1000" dirty="0"/>
              <a:t>product </a:t>
            </a:r>
            <a:r>
              <a:rPr lang="en-US" sz="1000" dirty="0" smtClean="0"/>
              <a:t>review. </a:t>
            </a:r>
          </a:p>
        </p:txBody>
      </p:sp>
      <p:sp>
        <p:nvSpPr>
          <p:cNvPr id="16" name="TextBox 15"/>
          <p:cNvSpPr txBox="1"/>
          <p:nvPr/>
        </p:nvSpPr>
        <p:spPr>
          <a:xfrm>
            <a:off x="4867668" y="1313900"/>
            <a:ext cx="2869427" cy="535531"/>
          </a:xfrm>
          <a:prstGeom prst="rect">
            <a:avLst/>
          </a:prstGeom>
          <a:noFill/>
        </p:spPr>
        <p:txBody>
          <a:bodyPr wrap="square" rtlCol="0">
            <a:spAutoFit/>
          </a:bodyPr>
          <a:lstStyle/>
          <a:p>
            <a:pPr lvl="0">
              <a:lnSpc>
                <a:spcPct val="90000"/>
              </a:lnSpc>
            </a:pPr>
            <a:r>
              <a:rPr lang="en-US" sz="1600" dirty="0">
                <a:ln w="18415" cmpd="sng">
                  <a:prstDash val="solid"/>
                </a:ln>
                <a:solidFill>
                  <a:schemeClr val="tx1">
                    <a:lumMod val="75000"/>
                    <a:lumOff val="25000"/>
                  </a:schemeClr>
                </a:solidFill>
                <a:latin typeface="Arial"/>
                <a:cs typeface="Arial"/>
              </a:rPr>
              <a:t>Consumers </a:t>
            </a:r>
            <a:r>
              <a:rPr lang="en-US" sz="1600" dirty="0" smtClean="0">
                <a:ln w="18415" cmpd="sng">
                  <a:prstDash val="solid"/>
                </a:ln>
                <a:solidFill>
                  <a:schemeClr val="tx1">
                    <a:lumMod val="75000"/>
                    <a:lumOff val="25000"/>
                  </a:schemeClr>
                </a:solidFill>
                <a:latin typeface="Arial"/>
                <a:cs typeface="Arial"/>
              </a:rPr>
              <a:t>persuaded by </a:t>
            </a:r>
            <a:r>
              <a:rPr lang="en-US" sz="1600" dirty="0" smtClean="0">
                <a:ln w="18415" cmpd="sng">
                  <a:prstDash val="solid"/>
                </a:ln>
                <a:solidFill>
                  <a:srgbClr val="3FCAFF"/>
                </a:solidFill>
                <a:latin typeface="Arial Black"/>
                <a:cs typeface="Arial Black"/>
              </a:rPr>
              <a:t>User </a:t>
            </a:r>
            <a:r>
              <a:rPr lang="en-US" sz="1600" dirty="0">
                <a:ln w="18415" cmpd="sng">
                  <a:prstDash val="solid"/>
                </a:ln>
                <a:solidFill>
                  <a:srgbClr val="3FCAFF"/>
                </a:solidFill>
                <a:latin typeface="Arial Black"/>
                <a:cs typeface="Arial Black"/>
              </a:rPr>
              <a:t>video</a:t>
            </a:r>
          </a:p>
        </p:txBody>
      </p:sp>
      <p:grpSp>
        <p:nvGrpSpPr>
          <p:cNvPr id="17" name="Group 13"/>
          <p:cNvGrpSpPr/>
          <p:nvPr/>
        </p:nvGrpSpPr>
        <p:grpSpPr>
          <a:xfrm>
            <a:off x="4721133" y="2059560"/>
            <a:ext cx="3045269" cy="1753696"/>
            <a:chOff x="5112136" y="2768721"/>
            <a:chExt cx="5934364" cy="3417455"/>
          </a:xfrm>
        </p:grpSpPr>
        <p:pic>
          <p:nvPicPr>
            <p:cNvPr id="18" name="Picture 17" descr="laptop0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136" y="2768721"/>
              <a:ext cx="5934364" cy="3417455"/>
            </a:xfrm>
            <a:prstGeom prst="rect">
              <a:avLst/>
            </a:prstGeom>
          </p:spPr>
        </p:pic>
        <p:pic>
          <p:nvPicPr>
            <p:cNvPr id="19" name="Picture 18" descr="image_us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8869" y="2990630"/>
              <a:ext cx="4029364" cy="2528455"/>
            </a:xfrm>
            <a:prstGeom prst="rect">
              <a:avLst/>
            </a:prstGeom>
          </p:spPr>
        </p:pic>
      </p:grpSp>
      <p:sp>
        <p:nvSpPr>
          <p:cNvPr id="20" name="Up Arrow 19"/>
          <p:cNvSpPr/>
          <p:nvPr/>
        </p:nvSpPr>
        <p:spPr>
          <a:xfrm>
            <a:off x="4357022" y="4962128"/>
            <a:ext cx="395196" cy="326968"/>
          </a:xfrm>
          <a:prstGeom prst="upArrow">
            <a:avLst/>
          </a:prstGeom>
          <a:solidFill>
            <a:srgbClr val="3FC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00856" y="5364829"/>
            <a:ext cx="3888154" cy="289310"/>
          </a:xfrm>
          <a:prstGeom prst="rect">
            <a:avLst/>
          </a:prstGeom>
        </p:spPr>
        <p:txBody>
          <a:bodyPr wrap="square">
            <a:spAutoFit/>
          </a:bodyPr>
          <a:lstStyle/>
          <a:p>
            <a:pPr lvl="0" algn="ctr">
              <a:lnSpc>
                <a:spcPct val="80000"/>
              </a:lnSpc>
            </a:pPr>
            <a:r>
              <a:rPr lang="en-US" sz="1600" b="1" dirty="0" smtClean="0">
                <a:ln w="18415" cmpd="sng">
                  <a:prstDash val="solid"/>
                </a:ln>
                <a:solidFill>
                  <a:schemeClr val="tx1">
                    <a:lumMod val="75000"/>
                    <a:lumOff val="25000"/>
                  </a:schemeClr>
                </a:solidFill>
                <a:latin typeface="Arial"/>
                <a:cs typeface="Arial"/>
              </a:rPr>
              <a:t>2.7% Overlap</a:t>
            </a:r>
            <a:endParaRPr lang="en-US" sz="1600" b="1" dirty="0">
              <a:ln w="18415" cmpd="sng">
                <a:prstDash val="solid"/>
              </a:ln>
              <a:solidFill>
                <a:schemeClr val="tx1">
                  <a:lumMod val="75000"/>
                  <a:lumOff val="25000"/>
                </a:schemeClr>
              </a:solidFill>
              <a:latin typeface="Arial"/>
              <a:cs typeface="Arial"/>
            </a:endParaRPr>
          </a:p>
        </p:txBody>
      </p:sp>
      <p:pic>
        <p:nvPicPr>
          <p:cNvPr id="22" name="Picture 21" descr="slide4iconsB.png"/>
          <p:cNvPicPr>
            <a:picLocks noChangeAspect="1"/>
          </p:cNvPicPr>
          <p:nvPr/>
        </p:nvPicPr>
        <p:blipFill rotWithShape="1">
          <a:blip r:embed="rId8">
            <a:extLst>
              <a:ext uri="{28A0092B-C50C-407E-A947-70E740481C1C}">
                <a14:useLocalDpi xmlns:a14="http://schemas.microsoft.com/office/drawing/2010/main" val="0"/>
              </a:ext>
            </a:extLst>
          </a:blip>
          <a:srcRect r="49602"/>
          <a:stretch/>
        </p:blipFill>
        <p:spPr>
          <a:xfrm>
            <a:off x="774700" y="3972683"/>
            <a:ext cx="3974752" cy="977900"/>
          </a:xfrm>
          <a:prstGeom prst="rect">
            <a:avLst/>
          </a:prstGeom>
        </p:spPr>
      </p:pic>
      <p:grpSp>
        <p:nvGrpSpPr>
          <p:cNvPr id="23" name="Group 3"/>
          <p:cNvGrpSpPr/>
          <p:nvPr/>
        </p:nvGrpSpPr>
        <p:grpSpPr>
          <a:xfrm>
            <a:off x="1210851" y="1994370"/>
            <a:ext cx="3349796" cy="1710454"/>
            <a:chOff x="6837687" y="1872283"/>
            <a:chExt cx="3349796" cy="1710454"/>
          </a:xfrm>
        </p:grpSpPr>
        <p:pic>
          <p:nvPicPr>
            <p:cNvPr id="24" name="Picture 23" descr="television03.png"/>
            <p:cNvPicPr>
              <a:picLocks noChangeAspect="1"/>
            </p:cNvPicPr>
            <p:nvPr/>
          </p:nvPicPr>
          <p:blipFill rotWithShape="1">
            <a:blip r:embed="rId9">
              <a:extLst>
                <a:ext uri="{28A0092B-C50C-407E-A947-70E740481C1C}">
                  <a14:useLocalDpi xmlns:a14="http://schemas.microsoft.com/office/drawing/2010/main" val="0"/>
                </a:ext>
              </a:extLst>
            </a:blip>
            <a:srcRect b="11332"/>
            <a:stretch/>
          </p:blipFill>
          <p:spPr>
            <a:xfrm>
              <a:off x="6837687" y="1872283"/>
              <a:ext cx="3349796" cy="1710454"/>
            </a:xfrm>
            <a:prstGeom prst="rect">
              <a:avLst/>
            </a:prstGeom>
          </p:spPr>
        </p:pic>
        <p:pic>
          <p:nvPicPr>
            <p:cNvPr id="25" name="Picture 24" descr="image_professiona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1764" y="1997545"/>
              <a:ext cx="2274472" cy="1427248"/>
            </a:xfrm>
            <a:prstGeom prst="rect">
              <a:avLst/>
            </a:prstGeom>
          </p:spPr>
        </p:pic>
      </p:grpSp>
      <p:sp>
        <p:nvSpPr>
          <p:cNvPr id="26" name="Rectangle 25"/>
          <p:cNvSpPr/>
          <p:nvPr/>
        </p:nvSpPr>
        <p:spPr>
          <a:xfrm>
            <a:off x="1743115" y="2124158"/>
            <a:ext cx="2274472" cy="1422721"/>
          </a:xfrm>
          <a:prstGeom prst="rect">
            <a:avLst/>
          </a:prstGeom>
          <a:solidFill>
            <a:schemeClr val="tx1">
              <a:alpha val="6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7" name="Group 4"/>
          <p:cNvGrpSpPr/>
          <p:nvPr/>
        </p:nvGrpSpPr>
        <p:grpSpPr>
          <a:xfrm>
            <a:off x="774700" y="3972684"/>
            <a:ext cx="7886700" cy="977900"/>
            <a:chOff x="622300" y="3925058"/>
            <a:chExt cx="7886700" cy="977900"/>
          </a:xfrm>
          <a:solidFill>
            <a:schemeClr val="bg1"/>
          </a:solidFill>
        </p:grpSpPr>
        <p:pic>
          <p:nvPicPr>
            <p:cNvPr id="28" name="Picture 27" descr="slide4iconsC.png"/>
            <p:cNvPicPr>
              <a:picLocks noChangeAspect="1"/>
            </p:cNvPicPr>
            <p:nvPr/>
          </p:nvPicPr>
          <p:blipFill>
            <a:blip r:embed="rId11">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22300" y="3925058"/>
              <a:ext cx="7886700" cy="977900"/>
            </a:xfrm>
            <a:prstGeom prst="rect">
              <a:avLst/>
            </a:prstGeom>
            <a:grpFill/>
          </p:spPr>
        </p:pic>
        <p:pic>
          <p:nvPicPr>
            <p:cNvPr id="29" name="Picture 2" descr="C:\Users\dkwon\AppData\Roaming\PixelMetrics\CaptureWiz\LastCaptures\2013-01-22_08-18-10-632.png"/>
            <p:cNvPicPr>
              <a:picLocks noChangeAspect="1" noChangeArrowheads="1"/>
            </p:cNvPicPr>
            <p:nvPr/>
          </p:nvPicPr>
          <p:blipFill>
            <a:blip r:embed="rId1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68140" y="4431030"/>
              <a:ext cx="220371" cy="463542"/>
            </a:xfrm>
            <a:prstGeom prst="rect">
              <a:avLst/>
            </a:prstGeom>
            <a:grpFill/>
            <a:extLst/>
          </p:spPr>
        </p:pic>
      </p:grpSp>
      <p:pic>
        <p:nvPicPr>
          <p:cNvPr id="30" name="Picture 7" descr="http://www.appscout.com/image/comScoreLogo.jpg"/>
          <p:cNvPicPr>
            <a:picLocks noChangeAspect="1" noChangeArrowheads="1"/>
          </p:cNvPicPr>
          <p:nvPr/>
        </p:nvPicPr>
        <p:blipFill>
          <a:blip r:embed="rId13">
            <a:clrChange>
              <a:clrFrom>
                <a:srgbClr val="FFFFFF"/>
              </a:clrFrom>
              <a:clrTo>
                <a:srgbClr val="FFFFFF">
                  <a:alpha val="0"/>
                </a:srgbClr>
              </a:clrTo>
            </a:clrChange>
          </a:blip>
          <a:stretch>
            <a:fillRect/>
          </a:stretch>
        </p:blipFill>
        <p:spPr bwMode="auto">
          <a:xfrm>
            <a:off x="3574831" y="5596989"/>
            <a:ext cx="2095303" cy="363186"/>
          </a:xfrm>
          <a:prstGeom prst="rect">
            <a:avLst/>
          </a:prstGeom>
          <a:noFill/>
          <a:ln>
            <a:noFill/>
          </a:ln>
        </p:spPr>
      </p:pic>
      <p:sp>
        <p:nvSpPr>
          <p:cNvPr id="31" name="TextBox 30"/>
          <p:cNvSpPr txBox="1"/>
          <p:nvPr/>
        </p:nvSpPr>
        <p:spPr>
          <a:xfrm>
            <a:off x="5273906" y="2290308"/>
            <a:ext cx="1951234" cy="1254919"/>
          </a:xfrm>
          <a:prstGeom prst="roundRect">
            <a:avLst>
              <a:gd name="adj" fmla="val 4687"/>
            </a:avLst>
          </a:prstGeom>
          <a:solidFill>
            <a:srgbClr val="D8A002">
              <a:alpha val="72000"/>
            </a:srgbClr>
          </a:solidFill>
        </p:spPr>
        <p:txBody>
          <a:bodyPr wrap="square" rtlCol="0">
            <a:spAutoFit/>
          </a:bodyPr>
          <a:lstStyle/>
          <a:p>
            <a:pPr lvl="0" algn="ctr">
              <a:lnSpc>
                <a:spcPct val="150000"/>
              </a:lnSpc>
            </a:pPr>
            <a:r>
              <a:rPr lang="en-US" sz="1200" b="1" cap="none" spc="0" dirty="0" smtClean="0">
                <a:ln w="18415" cmpd="sng">
                  <a:prstDash val="solid"/>
                </a:ln>
                <a:solidFill>
                  <a:srgbClr val="FFFF00"/>
                </a:solidFill>
                <a:latin typeface="Arial Black"/>
                <a:cs typeface="Arial Black"/>
              </a:rPr>
              <a:t>User-Gen Reviews</a:t>
            </a:r>
          </a:p>
          <a:p>
            <a:pPr lvl="0" algn="ctr"/>
            <a:endParaRPr lang="en-US" sz="800" b="1" cap="none" spc="0" dirty="0" smtClean="0">
              <a:ln w="18415" cmpd="sng">
                <a:prstDash val="solid"/>
              </a:ln>
              <a:solidFill>
                <a:schemeClr val="bg1">
                  <a:lumMod val="95000"/>
                </a:schemeClr>
              </a:solidFill>
              <a:latin typeface="Arial Black"/>
              <a:cs typeface="Arial Black"/>
            </a:endParaRPr>
          </a:p>
          <a:p>
            <a:pPr lvl="0" algn="ctr"/>
            <a:r>
              <a:rPr lang="en-US" sz="1200" cap="none" spc="0" dirty="0" smtClean="0">
                <a:ln w="18415" cmpd="sng">
                  <a:prstDash val="solid"/>
                </a:ln>
                <a:solidFill>
                  <a:schemeClr val="bg1">
                    <a:lumMod val="95000"/>
                  </a:schemeClr>
                </a:solidFill>
                <a:latin typeface="Arial"/>
                <a:cs typeface="Arial"/>
              </a:rPr>
              <a:t>Competitive Comparison</a:t>
            </a:r>
          </a:p>
          <a:p>
            <a:pPr lvl="0" algn="ctr"/>
            <a:r>
              <a:rPr lang="en-US" sz="1200" dirty="0" smtClean="0">
                <a:ln w="18415" cmpd="sng">
                  <a:prstDash val="solid"/>
                </a:ln>
                <a:solidFill>
                  <a:schemeClr val="bg1">
                    <a:lumMod val="95000"/>
                  </a:schemeClr>
                </a:solidFill>
                <a:latin typeface="Arial"/>
                <a:cs typeface="Arial"/>
              </a:rPr>
              <a:t>Product Quality</a:t>
            </a:r>
          </a:p>
          <a:p>
            <a:pPr lvl="0" algn="ctr"/>
            <a:r>
              <a:rPr lang="en-US" sz="1200" cap="none" spc="0" dirty="0" smtClean="0">
                <a:ln w="18415" cmpd="sng">
                  <a:prstDash val="solid"/>
                </a:ln>
                <a:solidFill>
                  <a:schemeClr val="bg1">
                    <a:lumMod val="95000"/>
                  </a:schemeClr>
                </a:solidFill>
                <a:latin typeface="Arial"/>
                <a:cs typeface="Arial"/>
              </a:rPr>
              <a:t>Product Convenience</a:t>
            </a:r>
          </a:p>
          <a:p>
            <a:pPr lvl="0" algn="ctr"/>
            <a:r>
              <a:rPr lang="en-US" sz="1200" dirty="0" smtClean="0">
                <a:ln w="18415" cmpd="sng">
                  <a:prstDash val="solid"/>
                </a:ln>
                <a:solidFill>
                  <a:schemeClr val="bg1">
                    <a:lumMod val="95000"/>
                  </a:schemeClr>
                </a:solidFill>
                <a:latin typeface="Arial"/>
                <a:cs typeface="Arial"/>
              </a:rPr>
              <a:t>New Feature Information</a:t>
            </a:r>
          </a:p>
        </p:txBody>
      </p:sp>
      <p:sp>
        <p:nvSpPr>
          <p:cNvPr id="32" name="TextBox 31"/>
          <p:cNvSpPr txBox="1"/>
          <p:nvPr/>
        </p:nvSpPr>
        <p:spPr>
          <a:xfrm>
            <a:off x="1743115" y="2471394"/>
            <a:ext cx="2274472" cy="954107"/>
          </a:xfrm>
          <a:prstGeom prst="rect">
            <a:avLst/>
          </a:prstGeom>
          <a:noFill/>
        </p:spPr>
        <p:txBody>
          <a:bodyPr wrap="square" rtlCol="0">
            <a:spAutoFit/>
          </a:bodyPr>
          <a:lstStyle/>
          <a:p>
            <a:pPr lvl="0" algn="ctr"/>
            <a:r>
              <a:rPr lang="en-US" sz="1200" b="1" cap="none" spc="0" dirty="0" smtClean="0">
                <a:ln w="18415" cmpd="sng">
                  <a:prstDash val="solid"/>
                </a:ln>
                <a:solidFill>
                  <a:schemeClr val="bg1">
                    <a:lumMod val="75000"/>
                  </a:schemeClr>
                </a:solidFill>
                <a:latin typeface="Arial Black"/>
                <a:cs typeface="Arial Black"/>
              </a:rPr>
              <a:t>Professional Video</a:t>
            </a:r>
          </a:p>
          <a:p>
            <a:pPr lvl="0" algn="ctr"/>
            <a:endParaRPr lang="en-US" sz="800" b="1" cap="none" spc="0" dirty="0" smtClean="0">
              <a:ln w="18415" cmpd="sng">
                <a:prstDash val="solid"/>
              </a:ln>
              <a:solidFill>
                <a:schemeClr val="bg1">
                  <a:lumMod val="75000"/>
                </a:schemeClr>
              </a:solidFill>
              <a:latin typeface="Arial Black"/>
              <a:cs typeface="Arial Black"/>
            </a:endParaRPr>
          </a:p>
          <a:p>
            <a:pPr lvl="0" algn="ctr"/>
            <a:r>
              <a:rPr lang="en-US" sz="1200" cap="none" spc="0" dirty="0" smtClean="0">
                <a:ln w="18415" cmpd="sng">
                  <a:prstDash val="solid"/>
                </a:ln>
                <a:solidFill>
                  <a:srgbClr val="FFFFFF"/>
                </a:solidFill>
                <a:latin typeface="Arial"/>
                <a:cs typeface="Arial"/>
              </a:rPr>
              <a:t>Emotional Elements</a:t>
            </a:r>
          </a:p>
          <a:p>
            <a:pPr lvl="0" algn="ctr"/>
            <a:r>
              <a:rPr lang="en-US" sz="1200" dirty="0" smtClean="0">
                <a:ln w="18415" cmpd="sng">
                  <a:prstDash val="solid"/>
                </a:ln>
                <a:solidFill>
                  <a:srgbClr val="FFFFFF"/>
                </a:solidFill>
                <a:latin typeface="Arial"/>
                <a:cs typeface="Arial"/>
              </a:rPr>
              <a:t>Brand Differences</a:t>
            </a:r>
          </a:p>
          <a:p>
            <a:pPr lvl="0" algn="ctr"/>
            <a:r>
              <a:rPr lang="en-US" sz="1200" cap="none" spc="0" dirty="0" smtClean="0">
                <a:ln w="18415" cmpd="sng">
                  <a:prstDash val="solid"/>
                </a:ln>
                <a:solidFill>
                  <a:srgbClr val="FFFFFF"/>
                </a:solidFill>
                <a:latin typeface="Arial"/>
                <a:cs typeface="Arial"/>
              </a:rPr>
              <a:t>Superiority Claims</a:t>
            </a:r>
          </a:p>
        </p:txBody>
      </p:sp>
      <p:sp>
        <p:nvSpPr>
          <p:cNvPr id="33" name="Title 6"/>
          <p:cNvSpPr txBox="1">
            <a:spLocks/>
          </p:cNvSpPr>
          <p:nvPr/>
        </p:nvSpPr>
        <p:spPr>
          <a:xfrm>
            <a:off x="1533525" y="275690"/>
            <a:ext cx="6848474" cy="708917"/>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Crowdsourcing</a:t>
            </a:r>
            <a:br>
              <a:rPr lang="en-US" smtClean="0"/>
            </a:br>
            <a:r>
              <a:rPr lang="en-US" sz="2700" smtClean="0"/>
              <a:t>User-Generated Product Videos </a:t>
            </a:r>
            <a:endParaRPr lang="en-US" dirty="0"/>
          </a:p>
        </p:txBody>
      </p:sp>
    </p:spTree>
    <p:extLst>
      <p:ext uri="{BB962C8B-B14F-4D97-AF65-F5344CB8AC3E}">
        <p14:creationId xmlns:p14="http://schemas.microsoft.com/office/powerpoint/2010/main" val="556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2" presetClass="entr" presetSubtype="1" fill="hold"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2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22" presetClass="entr" presetSubtype="1" fill="hold" nodeType="withEffect">
                                  <p:stCondLst>
                                    <p:cond delay="2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12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2" presetClass="entr" presetSubtype="1"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par>
                                <p:cTn id="39" presetID="22" presetClass="entr" presetSubtype="1" fill="hold" grpId="0" nodeType="withEffect">
                                  <p:stCondLst>
                                    <p:cond delay="20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0" grpId="0" animBg="1"/>
      <p:bldP spid="21" grpId="0"/>
      <p:bldP spid="26" grpId="0" animBg="1"/>
      <p:bldP spid="31" grpId="0" animBg="1"/>
      <p:bldP spid="32" grpId="0"/>
    </p:bldLst>
  </p:timing>
</p:sld>
</file>

<file path=ppt/theme/theme1.xml><?xml version="1.0" encoding="utf-8"?>
<a:theme xmlns:a="http://schemas.openxmlformats.org/drawingml/2006/main" name="Crowdsourcing-Content-to-Boost-S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9F535969DE1459A5918ACE04F98FA" ma:contentTypeVersion="0" ma:contentTypeDescription="Create a new document." ma:contentTypeScope="" ma:versionID="b9a8600a9afda01d8c3c36a4625750f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2CFD0F-5180-43CD-A4DD-9374A51A93D7}">
  <ds:schemaRefs>
    <ds:schemaRef ds:uri="http://schemas.microsoft.com/sharepoint/v3/contenttype/forms"/>
  </ds:schemaRefs>
</ds:datastoreItem>
</file>

<file path=customXml/itemProps2.xml><?xml version="1.0" encoding="utf-8"?>
<ds:datastoreItem xmlns:ds="http://schemas.openxmlformats.org/officeDocument/2006/customXml" ds:itemID="{19414CCF-C107-4E97-B766-DA008D394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D730B03-C174-4ABC-8410-8006D364C3D7}">
  <ds:schemaRef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Crowdsourcing-Content-to-Boost-Sales</Template>
  <TotalTime>13798</TotalTime>
  <Words>2379</Words>
  <Application>Microsoft Office PowerPoint</Application>
  <PresentationFormat>On-screen Show (4:3)</PresentationFormat>
  <Paragraphs>165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Crowdsourcing-Content-to-Boost-Sales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dc:creator>
  <cp:lastModifiedBy>jcourtn</cp:lastModifiedBy>
  <cp:revision>474</cp:revision>
  <cp:lastPrinted>2013-08-08T19:18:44Z</cp:lastPrinted>
  <dcterms:created xsi:type="dcterms:W3CDTF">2012-12-14T15:45:05Z</dcterms:created>
  <dcterms:modified xsi:type="dcterms:W3CDTF">2013-08-13T21:58:40Z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0x01010016E9F535969DE1459A5918ACE04F98FA</vt:lpwstr>
  </property>
</Properties>
</file>