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8" r:id="rId2"/>
    <p:sldId id="261" r:id="rId3"/>
    <p:sldId id="266" r:id="rId4"/>
    <p:sldId id="267" r:id="rId5"/>
    <p:sldId id="293" r:id="rId6"/>
    <p:sldId id="292" r:id="rId7"/>
    <p:sldId id="282" r:id="rId8"/>
    <p:sldId id="283" r:id="rId9"/>
    <p:sldId id="285" r:id="rId10"/>
    <p:sldId id="286" r:id="rId11"/>
    <p:sldId id="287" r:id="rId12"/>
    <p:sldId id="288" r:id="rId13"/>
    <p:sldId id="290" r:id="rId14"/>
    <p:sldId id="280" r:id="rId15"/>
    <p:sldId id="281" r:id="rId16"/>
  </p:sldIdLst>
  <p:sldSz cx="9144000" cy="5143500" type="screen16x9"/>
  <p:notesSz cx="6858000" cy="9296400"/>
  <p:embeddedFontLst>
    <p:embeddedFont>
      <p:font typeface="Titillium Web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60"/>
    <a:srgbClr val="001746"/>
  </p:clrMru>
</p:presentationPr>
</file>

<file path=ppt/tableStyles.xml><?xml version="1.0" encoding="utf-8"?>
<a:tblStyleLst xmlns:a="http://schemas.openxmlformats.org/drawingml/2006/main" def="{9E47E45C-DBCA-4EA5-8E66-4DD984C8BD75}">
  <a:tblStyle styleId="{9E47E45C-DBCA-4EA5-8E66-4DD984C8BD7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77" autoAdjust="0"/>
  </p:normalViewPr>
  <p:slideViewPr>
    <p:cSldViewPr>
      <p:cViewPr>
        <p:scale>
          <a:sx n="90" d="100"/>
          <a:sy n="90" d="100"/>
        </p:scale>
        <p:origin x="-80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salvatore\My%20Documents%20(Working)\Exec%20Council%20Meetings\SAIA%20Meeting\Globalization%20Chart%201%2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>
                <a:latin typeface="Titillium Web" charset="0"/>
              </a:rPr>
              <a:t>US Imports </a:t>
            </a:r>
            <a:r>
              <a:rPr lang="en-US" sz="2800" dirty="0" smtClean="0">
                <a:latin typeface="Titillium Web" charset="0"/>
              </a:rPr>
              <a:t>as </a:t>
            </a:r>
            <a:r>
              <a:rPr lang="en-US" sz="2800" dirty="0">
                <a:latin typeface="Titillium Web" charset="0"/>
              </a:rPr>
              <a:t>a % of Total Imports </a:t>
            </a:r>
            <a:r>
              <a:rPr lang="en-US" sz="2800" dirty="0" smtClean="0">
                <a:latin typeface="Titillium Web" charset="0"/>
              </a:rPr>
              <a:t>2016</a:t>
            </a:r>
            <a:endParaRPr lang="en-US" sz="2800" dirty="0">
              <a:latin typeface="Titillium Web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466207349081409E-2"/>
          <c:y val="0.14642869641294845"/>
          <c:w val="0.8787193788276465"/>
          <c:h val="0.70817225624574731"/>
        </c:manualLayout>
      </c:layout>
      <c:pie3DChart>
        <c:varyColors val="1"/>
        <c:ser>
          <c:idx val="0"/>
          <c:order val="0"/>
          <c:tx>
            <c:strRef>
              <c:f>'Imporrts (2)'!$J$14</c:f>
              <c:strCache>
                <c:ptCount val="1"/>
                <c:pt idx="0">
                  <c:v>US Imports from Primary Trading Partners as a % of Total Imports YTD December 2016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1.515783683572542E-2"/>
                  <c:y val="-1.3008745085903569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7250172318368415E-3"/>
                  <c:y val="-8.497197675618059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8.0164229471316212E-2"/>
                  <c:y val="9.746472738942567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4897916221015955E-2"/>
                  <c:y val="3.8187257160541602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1.0421814996282036E-2"/>
                  <c:y val="1.143898497403981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7.1065657543130531E-2"/>
                  <c:y val="2.06312966337724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South Korea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15"/>
              <c:layout>
                <c:manualLayout>
                  <c:x val="-3.494039312356341E-2"/>
                  <c:y val="-6.411786954578277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'Imporrts (2)'!$I$15:$I$30</c:f>
              <c:strCache>
                <c:ptCount val="16"/>
                <c:pt idx="0">
                  <c:v>China</c:v>
                </c:pt>
                <c:pt idx="1">
                  <c:v>Canada</c:v>
                </c:pt>
                <c:pt idx="2">
                  <c:v>Mexico</c:v>
                </c:pt>
                <c:pt idx="3">
                  <c:v>Japan</c:v>
                </c:pt>
                <c:pt idx="4">
                  <c:v>Germany</c:v>
                </c:pt>
                <c:pt idx="5">
                  <c:v>Korea, South</c:v>
                </c:pt>
                <c:pt idx="6">
                  <c:v>United Kingdom</c:v>
                </c:pt>
                <c:pt idx="7">
                  <c:v>France</c:v>
                </c:pt>
                <c:pt idx="8">
                  <c:v>India</c:v>
                </c:pt>
                <c:pt idx="9">
                  <c:v>Taiwan</c:v>
                </c:pt>
                <c:pt idx="10">
                  <c:v>Italy</c:v>
                </c:pt>
                <c:pt idx="11">
                  <c:v>Switzerland</c:v>
                </c:pt>
                <c:pt idx="12">
                  <c:v>Netherlands</c:v>
                </c:pt>
                <c:pt idx="13">
                  <c:v>Brazil</c:v>
                </c:pt>
                <c:pt idx="14">
                  <c:v>Ireland</c:v>
                </c:pt>
                <c:pt idx="15">
                  <c:v>Other</c:v>
                </c:pt>
              </c:strCache>
            </c:strRef>
          </c:cat>
          <c:val>
            <c:numRef>
              <c:f>'Imporrts (2)'!$J$15:$J$30</c:f>
              <c:numCache>
                <c:formatCode>0%</c:formatCode>
                <c:ptCount val="16"/>
                <c:pt idx="0">
                  <c:v>0.21000000000000019</c:v>
                </c:pt>
                <c:pt idx="1">
                  <c:v>0.13</c:v>
                </c:pt>
                <c:pt idx="2">
                  <c:v>0.13</c:v>
                </c:pt>
                <c:pt idx="3">
                  <c:v>6.0000000000000032E-2</c:v>
                </c:pt>
                <c:pt idx="4">
                  <c:v>0.05</c:v>
                </c:pt>
                <c:pt idx="5">
                  <c:v>3.0000000000000002E-2</c:v>
                </c:pt>
                <c:pt idx="15">
                  <c:v>0.39000000000000046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5" y="1586326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hape 24"/>
          <p:cNvSpPr/>
          <p:nvPr/>
        </p:nvSpPr>
        <p:spPr>
          <a:xfrm>
            <a:off x="579000" y="579001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51434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1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1"/>
            <a:ext cx="54300" cy="5143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" y="1"/>
            <a:ext cx="2291999" cy="5143499"/>
          </a:xfrm>
          <a:prstGeom prst="rect">
            <a:avLst/>
          </a:prstGeom>
          <a:solidFill>
            <a:schemeClr val="accent4">
              <a:lumMod val="50000"/>
              <a:alpha val="819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800" y="1586326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2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5638800" y="5543550"/>
            <a:ext cx="4630737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Titillium Web" charset="0"/>
              </a:rPr>
              <a:t>I am </a:t>
            </a:r>
            <a:r>
              <a:rPr lang="en" sz="3600" b="1" dirty="0" smtClean="0">
                <a:solidFill>
                  <a:srgbClr val="000000"/>
                </a:solidFill>
                <a:latin typeface="Titillium Web" charset="0"/>
              </a:rPr>
              <a:t>Mark Salvatore</a:t>
            </a:r>
            <a:endParaRPr lang="en" sz="3600" b="1" dirty="0">
              <a:solidFill>
                <a:srgbClr val="000000"/>
              </a:solidFill>
              <a:latin typeface="Titillium Web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1600" i="1" dirty="0" smtClean="0">
                <a:solidFill>
                  <a:srgbClr val="000000"/>
                </a:solidFill>
              </a:rPr>
              <a:t>You </a:t>
            </a:r>
            <a:r>
              <a:rPr lang="en" sz="1600" i="1" dirty="0">
                <a:solidFill>
                  <a:srgbClr val="000000"/>
                </a:solidFill>
              </a:rPr>
              <a:t>can find me at </a:t>
            </a:r>
            <a:r>
              <a:rPr lang="en" sz="1600" i="1" dirty="0" smtClean="0">
                <a:solidFill>
                  <a:srgbClr val="000000"/>
                </a:solidFill>
              </a:rPr>
              <a:t>marksalvatore@sunshinet.com</a:t>
            </a:r>
            <a:endParaRPr lang="en" i="1" dirty="0">
              <a:solidFill>
                <a:srgbClr val="000000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 bwMode="ltGray">
          <a:xfrm>
            <a:off x="0" y="1814513"/>
            <a:ext cx="9143999" cy="8334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>
                <a:solidFill>
                  <a:srgbClr val="FFFFFF"/>
                </a:solidFill>
              </a:rPr>
              <a:t>Pros &amp; Cons of Globalization</a:t>
            </a:r>
            <a:endParaRPr lang="en" sz="5400" dirty="0">
              <a:solidFill>
                <a:srgbClr val="FFFFFF"/>
              </a:solidFill>
            </a:endParaRPr>
          </a:p>
        </p:txBody>
      </p:sp>
      <p:pic>
        <p:nvPicPr>
          <p:cNvPr id="82" name="Shape 82" descr="photo-1434030216411-0b793f4b4173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1000" y="2800350"/>
            <a:ext cx="1676400" cy="208545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" name="Group 11"/>
          <p:cNvGrpSpPr>
            <a:grpSpLocks noChangeAspect="1"/>
          </p:cNvGrpSpPr>
          <p:nvPr/>
        </p:nvGrpSpPr>
        <p:grpSpPr>
          <a:xfrm>
            <a:off x="6934200" y="4552950"/>
            <a:ext cx="2133600" cy="666750"/>
            <a:chOff x="4572000" y="3790950"/>
            <a:chExt cx="4572000" cy="17006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8" name="Up Ribbon 7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2667000" y="2800350"/>
            <a:ext cx="4114800" cy="1143000"/>
          </a:xfrm>
          <a:prstGeom prst="wedgeRectCallout">
            <a:avLst>
              <a:gd name="adj1" fmla="val -63906"/>
              <a:gd name="adj2" fmla="val 360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" sz="3200" b="1" dirty="0" smtClean="0">
                <a:solidFill>
                  <a:srgbClr val="000000"/>
                </a:solidFill>
                <a:latin typeface="Titillium Web" charset="0"/>
              </a:rPr>
              <a:t>I am Mark Salvatore</a:t>
            </a:r>
          </a:p>
          <a:p>
            <a:pPr lvl="0">
              <a:buClr>
                <a:schemeClr val="dk1"/>
              </a:buClr>
              <a:buSzPct val="30555"/>
            </a:pPr>
            <a:r>
              <a:rPr lang="en" i="1" dirty="0" smtClean="0">
                <a:solidFill>
                  <a:srgbClr val="000000"/>
                </a:solidFill>
              </a:rPr>
              <a:t>You can find me at marksalvatore@sunshinet.com</a:t>
            </a:r>
            <a:endParaRPr lang="en" i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27635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tillium Web" charset="0"/>
              </a:rPr>
              <a:t> Overall, do you think </a:t>
            </a:r>
            <a:r>
              <a:rPr lang="en-US" sz="4800" b="1" dirty="0" smtClean="0">
                <a:solidFill>
                  <a:schemeClr val="bg1"/>
                </a:solidFill>
                <a:latin typeface="Titillium Web" charset="0"/>
              </a:rPr>
              <a:t>Globalization</a:t>
            </a:r>
            <a:r>
              <a:rPr lang="en-US" sz="4800" dirty="0" smtClean="0">
                <a:solidFill>
                  <a:schemeClr val="bg1"/>
                </a:solidFill>
                <a:latin typeface="Titillium Web" charset="0"/>
              </a:rPr>
              <a:t> is a force for good or bad for the world?</a:t>
            </a:r>
            <a:endParaRPr lang="en-US" sz="4800" dirty="0">
              <a:solidFill>
                <a:schemeClr val="bg1"/>
              </a:solidFill>
              <a:latin typeface="Titillium Web" charset="0"/>
            </a:endParaRP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6858000" y="457200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38401" y="0"/>
          <a:ext cx="6705599" cy="5143501"/>
        </p:xfrm>
        <a:graphic>
          <a:graphicData uri="http://schemas.openxmlformats.org/drawingml/2006/table">
            <a:tbl>
              <a:tblPr/>
              <a:tblGrid>
                <a:gridCol w="1518417"/>
                <a:gridCol w="1834381"/>
                <a:gridCol w="1519970"/>
                <a:gridCol w="1832831"/>
              </a:tblGrid>
              <a:tr h="879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Force for good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Force for bad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Don't know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83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latin typeface="Officina"/>
                        <a:ea typeface="Times New Roman"/>
                        <a:cs typeface="Times New Roman"/>
                      </a:endParaRPr>
                    </a:p>
                  </a:txBody>
                  <a:tcPr marL="37863" marR="37863" marT="37863" marB="37863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Britain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46.0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19.0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36.0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Denmark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68.1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14.8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17.1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Finland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55.8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17.6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26.6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36.7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37.4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60.0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20.5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India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83.0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United States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27.4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Vietnam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_bold"/>
                          <a:ea typeface="Times New Roman"/>
                          <a:cs typeface="Times New Roman"/>
                        </a:rPr>
                        <a:t>91.4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2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Officina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37863" marB="37863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0"/>
            <a:ext cx="24384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/>
          <p:cNvGrpSpPr>
            <a:grpSpLocks noChangeAspect="1"/>
          </p:cNvGrpSpPr>
          <p:nvPr/>
        </p:nvGrpSpPr>
        <p:grpSpPr>
          <a:xfrm>
            <a:off x="152400" y="4572000"/>
            <a:ext cx="2133600" cy="666750"/>
            <a:chOff x="4572000" y="3790950"/>
            <a:chExt cx="4572000" cy="170066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27" name="Up Ribbon 26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13335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tillium Web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Titillium Web" charset="0"/>
              </a:rPr>
              <a:t>Overall, do you think </a:t>
            </a:r>
            <a:r>
              <a:rPr lang="en-US" sz="2800" b="1" dirty="0" smtClean="0">
                <a:solidFill>
                  <a:schemeClr val="bg1"/>
                </a:solidFill>
                <a:latin typeface="Titillium Web" charset="0"/>
              </a:rPr>
              <a:t>Globalization</a:t>
            </a:r>
            <a:r>
              <a:rPr lang="en-US" sz="2800" dirty="0" smtClean="0">
                <a:solidFill>
                  <a:schemeClr val="bg1"/>
                </a:solidFill>
                <a:latin typeface="Titillium Web" charset="0"/>
              </a:rPr>
              <a:t> is a force for good or bad for the world?</a:t>
            </a:r>
            <a:endParaRPr lang="en-US" sz="2000" dirty="0">
              <a:solidFill>
                <a:schemeClr val="bg1"/>
              </a:solidFill>
              <a:latin typeface="Titillium We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7795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fficina_bold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819151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tillium Web" charset="0"/>
              </a:rPr>
              <a:t>We must protect our borders from the ravages of other countries making our products, stealing our companies, and destroying our jobs. Protection will lead to great prosperity and strength</a:t>
            </a:r>
            <a:endParaRPr lang="en-US" sz="2800" dirty="0">
              <a:solidFill>
                <a:schemeClr val="bg1"/>
              </a:solidFill>
              <a:latin typeface="Titillium Web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3409950"/>
            <a:ext cx="4156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tillium Web" charset="0"/>
              </a:rPr>
              <a:t>—Donald J. Trump, </a:t>
            </a:r>
            <a:r>
              <a:rPr lang="en-US" sz="2000" i="1" dirty="0" smtClean="0">
                <a:solidFill>
                  <a:schemeClr val="bg1"/>
                </a:solidFill>
                <a:latin typeface="Titillium Web" charset="0"/>
              </a:rPr>
              <a:t>Inaugural Address </a:t>
            </a:r>
            <a:endParaRPr lang="en-US" sz="2000" dirty="0">
              <a:solidFill>
                <a:schemeClr val="bg1"/>
              </a:solidFill>
              <a:latin typeface="Titillium Web" charset="0"/>
            </a:endParaRPr>
          </a:p>
        </p:txBody>
      </p:sp>
      <p:grpSp>
        <p:nvGrpSpPr>
          <p:cNvPr id="27" name="Group 11"/>
          <p:cNvGrpSpPr>
            <a:grpSpLocks noChangeAspect="1"/>
          </p:cNvGrpSpPr>
          <p:nvPr/>
        </p:nvGrpSpPr>
        <p:grpSpPr>
          <a:xfrm>
            <a:off x="152400" y="4572000"/>
            <a:ext cx="2133600" cy="666750"/>
            <a:chOff x="4572000" y="3790950"/>
            <a:chExt cx="4572000" cy="17006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29" name="Up Ribbon 2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7" name="Up Ribbon 16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 bwMode="ltGray">
          <a:xfrm>
            <a:off x="4267201" y="1357313"/>
            <a:ext cx="48768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dirty="0">
                <a:solidFill>
                  <a:srgbClr val="FFFFFF"/>
                </a:solidFill>
              </a:rPr>
              <a:t>Thanks</a:t>
            </a:r>
            <a:r>
              <a:rPr lang="en" sz="9600" dirty="0" smtClean="0">
                <a:solidFill>
                  <a:srgbClr val="FFFFFF"/>
                </a:solidFill>
              </a:rPr>
              <a:t>!</a:t>
            </a:r>
            <a:endParaRPr lang="en" sz="9600" dirty="0">
              <a:solidFill>
                <a:srgbClr val="FFFFFF"/>
              </a:solidFill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 bwMode="ltGray">
          <a:xfrm>
            <a:off x="3657601" y="2774951"/>
            <a:ext cx="5486400" cy="22447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1600" i="1" dirty="0">
                <a:solidFill>
                  <a:srgbClr val="000000"/>
                </a:solidFill>
              </a:rPr>
              <a:t>You can find me at </a:t>
            </a:r>
            <a:r>
              <a:rPr lang="en" sz="1600" i="1" dirty="0" smtClean="0">
                <a:solidFill>
                  <a:srgbClr val="000000"/>
                </a:solidFill>
              </a:rPr>
              <a:t>marksalvatore@sunshinet.com</a:t>
            </a:r>
            <a:endParaRPr lang="en" sz="1600" i="1" dirty="0">
              <a:solidFill>
                <a:srgbClr val="000000"/>
              </a:solidFill>
            </a:endParaRPr>
          </a:p>
        </p:txBody>
      </p:sp>
      <p:pic>
        <p:nvPicPr>
          <p:cNvPr id="7" name="Shape 82" descr="photo-1434030216411-0b793f4b4173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5800" y="1809751"/>
            <a:ext cx="1371600" cy="160019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1" name="Up Ribbon 10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1143000" y="1123951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Special thanks to all the people who made and released these awesome resources for free: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Presentation template </a:t>
            </a:r>
            <a:r>
              <a:rPr lang="en" dirty="0" smtClean="0">
                <a:solidFill>
                  <a:srgbClr val="000000"/>
                </a:solidFill>
              </a:rPr>
              <a:t>by</a:t>
            </a:r>
          </a:p>
          <a:p>
            <a:pPr marL="457200" indent="-228600">
              <a:lnSpc>
                <a:spcPct val="115000"/>
              </a:lnSpc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Logo Chart from  FORTUNE  MAGAZINE </a:t>
            </a:r>
            <a:r>
              <a:rPr lang="en" dirty="0" smtClean="0">
                <a:solidFill>
                  <a:srgbClr val="000000"/>
                </a:solidFill>
                <a:hlinkClick r:id="rId3"/>
              </a:rPr>
              <a:t>–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sz="1400" dirty="0" smtClean="0">
                <a:solidFill>
                  <a:srgbClr val="000000"/>
                </a:solidFill>
              </a:rPr>
              <a:t>June 15,2017</a:t>
            </a:r>
            <a:endParaRPr lang="en" u="sng" dirty="0">
              <a:solidFill>
                <a:srgbClr val="000000"/>
              </a:solidFill>
              <a:hlinkClick r:id="rId3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Photograph by 2008 Warner Bros. Entertainment</a:t>
            </a:r>
            <a:endParaRPr lang="en" u="sng" dirty="0">
              <a:solidFill>
                <a:srgbClr val="000000"/>
              </a:solidFill>
              <a:hlinkClick r:id="rId4"/>
            </a:endParaRP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>
          <a:xfrm>
            <a:off x="76200" y="4572000"/>
            <a:ext cx="2133600" cy="666750"/>
            <a:chOff x="4572000" y="3790950"/>
            <a:chExt cx="4572000" cy="17006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0" name="Up Ribbon 9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" y="19050"/>
            <a:ext cx="9144000" cy="5143500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4"/>
              </a:buClr>
            </a:pPr>
            <a:endParaRPr lang="en" sz="3200" dirty="0" smtClean="0">
              <a:solidFill>
                <a:schemeClr val="bg1"/>
              </a:solidFill>
            </a:endParaRPr>
          </a:p>
          <a:p>
            <a:pPr marL="457200" lvl="0" indent="-228600" algn="ctr" rtl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" sz="9600" b="1" dirty="0" smtClean="0">
                <a:solidFill>
                  <a:schemeClr val="bg1"/>
                </a:solidFill>
              </a:rPr>
              <a:t>History</a:t>
            </a:r>
            <a:endParaRPr lang="en" sz="9600" b="1" dirty="0">
              <a:solidFill>
                <a:schemeClr val="bg1"/>
              </a:solidFill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3" name="Up Ribbon 12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 bwMode="ltGray">
          <a:xfrm>
            <a:off x="0" y="285750"/>
            <a:ext cx="2286000" cy="936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Start</a:t>
            </a:r>
            <a:r>
              <a:rPr lang="en" sz="2400" dirty="0" smtClean="0">
                <a:solidFill>
                  <a:srgbClr val="FFFFFF"/>
                </a:solidFill>
              </a:rPr>
              <a:t> of major globalization</a:t>
            </a:r>
            <a:endParaRPr lang="en" sz="2400" dirty="0">
              <a:solidFill>
                <a:srgbClr val="FFFFFF"/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 bwMode="ltGray">
          <a:xfrm>
            <a:off x="0" y="1352550"/>
            <a:ext cx="2286000" cy="13795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 dirty="0" smtClean="0">
                <a:solidFill>
                  <a:srgbClr val="FFFFFF"/>
                </a:solidFill>
              </a:rPr>
              <a:t>Discovery of North America</a:t>
            </a:r>
            <a:br>
              <a:rPr lang="en" sz="2400" b="0" dirty="0" smtClean="0">
                <a:solidFill>
                  <a:srgbClr val="FFFFFF"/>
                </a:solidFill>
              </a:rPr>
            </a:br>
            <a:r>
              <a:rPr lang="en" sz="2400" b="0" dirty="0" smtClean="0">
                <a:solidFill>
                  <a:srgbClr val="FFFFFF"/>
                </a:solidFill>
              </a:rPr>
              <a:t>1492</a:t>
            </a:r>
            <a:endParaRPr lang="en" sz="2400" b="0" dirty="0">
              <a:solidFill>
                <a:srgbClr val="FFFFFF"/>
              </a:solidFill>
            </a:endParaRPr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0" name="Up Ribbon 9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 result for globalization history timeli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38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477000" y="285750"/>
            <a:ext cx="2514600" cy="2514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Berlin Wall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When the walls fell down, the windows went up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10" name="Group 11"/>
          <p:cNvGrpSpPr>
            <a:grpSpLocks noChangeAspect="1"/>
          </p:cNvGrpSpPr>
          <p:nvPr/>
        </p:nvGrpSpPr>
        <p:grpSpPr>
          <a:xfrm>
            <a:off x="6781800" y="4572000"/>
            <a:ext cx="2133600" cy="666750"/>
            <a:chOff x="4572000" y="3790950"/>
            <a:chExt cx="4572000" cy="17006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6" name="Up Ribbon 15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9144000" cy="8572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8 MOST MEMORABLE LOGOS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logo'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47950"/>
            <a:ext cx="10561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logo'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24150"/>
            <a:ext cx="99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logo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724150"/>
            <a:ext cx="828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logo'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724150"/>
            <a:ext cx="100505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googl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724150"/>
            <a:ext cx="1162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microsoft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724150"/>
            <a:ext cx="666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pepsi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571750"/>
            <a:ext cx="118824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amaz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47950"/>
            <a:ext cx="1085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34099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16.0%</a:t>
            </a:r>
            <a:r>
              <a:rPr lang="en-US" dirty="0" smtClean="0"/>
              <a:t>              </a:t>
            </a:r>
            <a:r>
              <a:rPr lang="en-US" b="1" dirty="0" smtClean="0"/>
              <a:t>15.6</a:t>
            </a:r>
            <a:r>
              <a:rPr lang="en-US" b="1" dirty="0" smtClean="0"/>
              <a:t>%</a:t>
            </a: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11.1</a:t>
            </a:r>
            <a:r>
              <a:rPr lang="en-US" b="1" dirty="0" smtClean="0"/>
              <a:t>%</a:t>
            </a:r>
            <a:r>
              <a:rPr lang="en-US" dirty="0" smtClean="0"/>
              <a:t> </a:t>
            </a:r>
            <a:r>
              <a:rPr lang="en-US" dirty="0" smtClean="0"/>
              <a:t>          </a:t>
            </a:r>
            <a:r>
              <a:rPr lang="en-US" b="1" dirty="0" smtClean="0"/>
              <a:t>9.7%           </a:t>
            </a:r>
            <a:r>
              <a:rPr lang="en-US" dirty="0" smtClean="0"/>
              <a:t> </a:t>
            </a:r>
            <a:r>
              <a:rPr lang="en-US" b="1" dirty="0" smtClean="0"/>
              <a:t>2.9%</a:t>
            </a:r>
            <a:r>
              <a:rPr lang="en-US" dirty="0" smtClean="0"/>
              <a:t> </a:t>
            </a:r>
            <a:r>
              <a:rPr lang="en-US" dirty="0" smtClean="0"/>
              <a:t>        </a:t>
            </a:r>
            <a:r>
              <a:rPr lang="en-US" b="1" dirty="0" smtClean="0"/>
              <a:t>1.9</a:t>
            </a:r>
            <a:r>
              <a:rPr lang="en-US" b="1" dirty="0" smtClean="0"/>
              <a:t>%</a:t>
            </a: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1.5%</a:t>
            </a:r>
            <a:r>
              <a:rPr lang="en-US" dirty="0" smtClean="0"/>
              <a:t>        </a:t>
            </a:r>
            <a:r>
              <a:rPr lang="en-US" b="1" dirty="0" smtClean="0"/>
              <a:t>1.4%        </a:t>
            </a:r>
            <a:r>
              <a:rPr lang="en-US" dirty="0" smtClean="0"/>
              <a:t>            </a:t>
            </a:r>
            <a:r>
              <a:rPr lang="en-US" sz="1800" dirty="0" smtClean="0"/>
              <a:t>         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70535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survey of 3,000 people to name the most recognizable brands. Siegel + Gale Co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ittlelodestar.com/wp-content/uploads/2014/06/IMG_8792.jpg"/>
          <p:cNvPicPr>
            <a:picLocks noChangeAspect="1" noChangeArrowheads="1"/>
          </p:cNvPicPr>
          <p:nvPr/>
        </p:nvPicPr>
        <p:blipFill>
          <a:blip r:embed="rId2"/>
          <a:srcRect l="8889" r="2222"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1239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tillium Web" charset="0"/>
              </a:rPr>
              <a:t>Evolution of the cell phone</a:t>
            </a:r>
            <a:endParaRPr lang="en-US" sz="2400" dirty="0">
              <a:latin typeface="Titillium Web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95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Globalization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3.0</a:t>
            </a:r>
            <a:endParaRPr lang="en-US" sz="2400" b="1" dirty="0">
              <a:latin typeface="Titillium Web" charset="0"/>
            </a:endParaRP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0" y="1657350"/>
            <a:ext cx="9144000" cy="1905000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bg1"/>
                </a:solidFill>
              </a:rPr>
              <a:t>an·ti·glob·al·i·za·tion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ˌan(t)</a:t>
            </a:r>
            <a:r>
              <a:rPr lang="en-US" sz="3600" dirty="0" err="1" smtClean="0">
                <a:solidFill>
                  <a:schemeClr val="bg1"/>
                </a:solidFill>
              </a:rPr>
              <a:t>ēˌɡlōbələˈzāSH</a:t>
            </a:r>
            <a:r>
              <a:rPr lang="en-US" sz="3600" dirty="0" smtClean="0">
                <a:solidFill>
                  <a:schemeClr val="bg1"/>
                </a:solidFill>
              </a:rPr>
              <a:t>(ə)n,ˌanˌtīˌɡlōbələˈzāSH(ə)n</a:t>
            </a:r>
            <a:r>
              <a:rPr lang="en-US" sz="4000" dirty="0" smtClean="0"/>
              <a:t>/</a:t>
            </a:r>
            <a:endParaRPr lang="en-US" sz="4000" dirty="0"/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media.startribune.com/images/7gran0109.jpg"/>
          <p:cNvPicPr>
            <a:picLocks noChangeAspect="1" noChangeArrowheads="1"/>
          </p:cNvPicPr>
          <p:nvPr/>
        </p:nvPicPr>
        <p:blipFill>
          <a:blip r:embed="rId3"/>
          <a:srcRect b="7723"/>
          <a:stretch>
            <a:fillRect/>
          </a:stretch>
        </p:blipFill>
        <p:spPr bwMode="auto">
          <a:xfrm>
            <a:off x="2286000" y="1"/>
            <a:ext cx="6858000" cy="51434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20955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tillium Web" charset="0"/>
              </a:rPr>
              <a:t>Clint protects his </a:t>
            </a:r>
            <a:r>
              <a:rPr lang="en-US" sz="2400" b="1" dirty="0" err="1" smtClean="0">
                <a:solidFill>
                  <a:schemeClr val="bg1"/>
                </a:solidFill>
                <a:latin typeface="Titillium Web" charset="0"/>
              </a:rPr>
              <a:t>neighbours</a:t>
            </a:r>
            <a:endParaRPr lang="en-US" sz="2400" b="1" dirty="0">
              <a:latin typeface="Titillium Web" charset="0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6200" y="4552950"/>
            <a:ext cx="2133600" cy="666750"/>
            <a:chOff x="4572000" y="3790950"/>
            <a:chExt cx="4572000" cy="17006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16" name="Up Ribbon 15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ttps://cdn.static-economist.com/sites/default/files/images/print-edition/20161119_IRC242_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495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1"/>
          <p:cNvGrpSpPr>
            <a:grpSpLocks noChangeAspect="1"/>
          </p:cNvGrpSpPr>
          <p:nvPr/>
        </p:nvGrpSpPr>
        <p:grpSpPr>
          <a:xfrm>
            <a:off x="4572000" y="4476750"/>
            <a:ext cx="2133600" cy="666750"/>
            <a:chOff x="4572000" y="3790950"/>
            <a:chExt cx="4572000" cy="17006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609" y="3790950"/>
              <a:ext cx="4492391" cy="1066800"/>
            </a:xfrm>
            <a:prstGeom prst="rect">
              <a:avLst/>
            </a:prstGeom>
          </p:spPr>
        </p:pic>
        <p:sp>
          <p:nvSpPr>
            <p:cNvPr id="9" name="Up Ribbon 8"/>
            <p:cNvSpPr/>
            <p:nvPr/>
          </p:nvSpPr>
          <p:spPr>
            <a:xfrm>
              <a:off x="4572000" y="4781550"/>
              <a:ext cx="1600200" cy="304800"/>
            </a:xfrm>
            <a:prstGeom prst="ribbon2">
              <a:avLst/>
            </a:prstGeom>
            <a:solidFill>
              <a:schemeClr val="accent4">
                <a:lumMod val="5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4748933"/>
              <a:ext cx="1143000" cy="742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bg1"/>
                  </a:solidFill>
                  <a:latin typeface="Arial Black" pitchFamily="34" charset="0"/>
                </a:rPr>
                <a:t>45 YEARS</a:t>
              </a:r>
            </a:p>
            <a:p>
              <a:pPr algn="ctr">
                <a:lnSpc>
                  <a:spcPts val="500"/>
                </a:lnSpc>
              </a:pPr>
              <a:r>
                <a:rPr lang="en-US" sz="500" dirty="0" smtClean="0">
                  <a:solidFill>
                    <a:schemeClr val="accent2"/>
                  </a:solidFill>
                  <a:latin typeface="Arial Black" pitchFamily="34" charset="0"/>
                </a:rPr>
                <a:t>STRONG</a:t>
              </a:r>
              <a:endParaRPr lang="en-US" sz="5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291</Words>
  <Application>Microsoft Office PowerPoint</Application>
  <PresentationFormat>On-screen Show (16:9)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Titillium Web</vt:lpstr>
      <vt:lpstr>Arial Black</vt:lpstr>
      <vt:lpstr>Calibri</vt:lpstr>
      <vt:lpstr>Officina_bold</vt:lpstr>
      <vt:lpstr>Times New Roman</vt:lpstr>
      <vt:lpstr>Officina</vt:lpstr>
      <vt:lpstr>Theme1</vt:lpstr>
      <vt:lpstr>Pros &amp; Cons of Globalization</vt:lpstr>
      <vt:lpstr>Slide 2</vt:lpstr>
      <vt:lpstr>Start of major globalization</vt:lpstr>
      <vt:lpstr>Berlin Wall  When the walls fell down, the windows went up.</vt:lpstr>
      <vt:lpstr>THE 8 MOST MEMORABLE LOGOS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Thanks!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 101</dc:title>
  <dc:creator>Jennifer Leigh Williams</dc:creator>
  <cp:lastModifiedBy>marksalvatore</cp:lastModifiedBy>
  <cp:revision>72</cp:revision>
  <dcterms:modified xsi:type="dcterms:W3CDTF">2017-06-19T21:33:01Z</dcterms:modified>
</cp:coreProperties>
</file>