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8" r:id="rId2"/>
    <p:sldId id="369" r:id="rId3"/>
    <p:sldId id="370" r:id="rId4"/>
    <p:sldId id="379" r:id="rId5"/>
    <p:sldId id="374" r:id="rId6"/>
    <p:sldId id="382" r:id="rId7"/>
    <p:sldId id="425" r:id="rId8"/>
    <p:sldId id="373" r:id="rId9"/>
    <p:sldId id="399" r:id="rId10"/>
    <p:sldId id="381" r:id="rId11"/>
    <p:sldId id="413" r:id="rId12"/>
    <p:sldId id="400" r:id="rId13"/>
    <p:sldId id="378" r:id="rId14"/>
    <p:sldId id="335" r:id="rId1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d2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66"/>
    <a:srgbClr val="F3F0C5"/>
    <a:srgbClr val="F5F2E7"/>
    <a:srgbClr val="D4C69B"/>
    <a:srgbClr val="CFDDEC"/>
    <a:srgbClr val="465D87"/>
    <a:srgbClr val="2869EC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0" autoAdjust="0"/>
    <p:restoredTop sz="96831" autoAdjust="0"/>
  </p:normalViewPr>
  <p:slideViewPr>
    <p:cSldViewPr snapToGrid="0">
      <p:cViewPr>
        <p:scale>
          <a:sx n="68" d="100"/>
          <a:sy n="68" d="100"/>
        </p:scale>
        <p:origin x="-7200" y="-3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C4E47-F027-4968-9479-B3E0376E3E3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5455F45-935D-40DA-8389-2B422B40BA59}">
      <dgm:prSet phldrT="[Text]"/>
      <dgm:spPr/>
      <dgm:t>
        <a:bodyPr/>
        <a:lstStyle/>
        <a:p>
          <a:r>
            <a:rPr lang="en-US" b="1" dirty="0" smtClean="0"/>
            <a:t>Discover</a:t>
          </a:r>
        </a:p>
        <a:p>
          <a:r>
            <a:rPr lang="en-US" b="1" dirty="0" smtClean="0"/>
            <a:t>Interoperable Services</a:t>
          </a:r>
        </a:p>
        <a:p>
          <a:endParaRPr lang="en-US" b="1" dirty="0"/>
        </a:p>
      </dgm:t>
    </dgm:pt>
    <dgm:pt modelId="{61567CB1-41FA-456C-B3A6-65E516369EC7}" type="parTrans" cxnId="{A06A158F-7197-46C8-A782-5BBED5E01744}">
      <dgm:prSet/>
      <dgm:spPr/>
      <dgm:t>
        <a:bodyPr/>
        <a:lstStyle/>
        <a:p>
          <a:endParaRPr lang="en-US"/>
        </a:p>
      </dgm:t>
    </dgm:pt>
    <dgm:pt modelId="{83CFAD7B-F084-4578-B389-006C5B1DDCA9}" type="sibTrans" cxnId="{A06A158F-7197-46C8-A782-5BBED5E01744}">
      <dgm:prSet/>
      <dgm:spPr/>
      <dgm:t>
        <a:bodyPr/>
        <a:lstStyle/>
        <a:p>
          <a:endParaRPr lang="en-US"/>
        </a:p>
      </dgm:t>
    </dgm:pt>
    <dgm:pt modelId="{0728ADA2-1020-4033-97F4-938A17618F24}">
      <dgm:prSet phldrT="[Text]"/>
      <dgm:spPr/>
      <dgm:t>
        <a:bodyPr/>
        <a:lstStyle/>
        <a:p>
          <a:r>
            <a:rPr lang="en-US" b="1" dirty="0" smtClean="0"/>
            <a:t>Build</a:t>
          </a:r>
        </a:p>
        <a:p>
          <a:r>
            <a:rPr lang="en-US" b="1" dirty="0" smtClean="0"/>
            <a:t>Interoperable Services</a:t>
          </a:r>
          <a:endParaRPr lang="en-US" b="1" dirty="0"/>
        </a:p>
      </dgm:t>
    </dgm:pt>
    <dgm:pt modelId="{C3EE4757-C213-4CF7-A73A-060F094CF5F7}" type="parTrans" cxnId="{85A5E5DA-84E5-4A67-9CB7-C9D961BC5745}">
      <dgm:prSet/>
      <dgm:spPr/>
      <dgm:t>
        <a:bodyPr/>
        <a:lstStyle/>
        <a:p>
          <a:endParaRPr lang="en-US"/>
        </a:p>
      </dgm:t>
    </dgm:pt>
    <dgm:pt modelId="{3874CA13-2F50-4A31-8CF1-63825F6E2824}" type="sibTrans" cxnId="{85A5E5DA-84E5-4A67-9CB7-C9D961BC5745}">
      <dgm:prSet/>
      <dgm:spPr/>
      <dgm:t>
        <a:bodyPr/>
        <a:lstStyle/>
        <a:p>
          <a:endParaRPr lang="en-US"/>
        </a:p>
      </dgm:t>
    </dgm:pt>
    <dgm:pt modelId="{50959100-04DB-4FD8-B654-9FBE5BA28F45}">
      <dgm:prSet phldrT="[Text]"/>
      <dgm:spPr/>
      <dgm:t>
        <a:bodyPr/>
        <a:lstStyle/>
        <a:p>
          <a:r>
            <a:rPr lang="en-US" b="1" dirty="0" smtClean="0"/>
            <a:t>Extend</a:t>
          </a:r>
        </a:p>
        <a:p>
          <a:r>
            <a:rPr lang="en-US" b="1" dirty="0" smtClean="0"/>
            <a:t>Interoperable</a:t>
          </a:r>
        </a:p>
        <a:p>
          <a:r>
            <a:rPr lang="en-US" b="1" dirty="0" smtClean="0"/>
            <a:t>Services</a:t>
          </a:r>
          <a:endParaRPr lang="en-US" b="1" dirty="0"/>
        </a:p>
      </dgm:t>
    </dgm:pt>
    <dgm:pt modelId="{57EE1CC8-D387-4977-95F8-FA48941943A1}" type="parTrans" cxnId="{240F5C71-2EE2-43FC-96AE-0A410DD1D9CE}">
      <dgm:prSet/>
      <dgm:spPr/>
      <dgm:t>
        <a:bodyPr/>
        <a:lstStyle/>
        <a:p>
          <a:endParaRPr lang="en-US"/>
        </a:p>
      </dgm:t>
    </dgm:pt>
    <dgm:pt modelId="{F95B7C67-97F9-4B0A-AE20-57CE82EC38DE}" type="sibTrans" cxnId="{240F5C71-2EE2-43FC-96AE-0A410DD1D9CE}">
      <dgm:prSet/>
      <dgm:spPr/>
      <dgm:t>
        <a:bodyPr/>
        <a:lstStyle/>
        <a:p>
          <a:endParaRPr lang="en-US"/>
        </a:p>
      </dgm:t>
    </dgm:pt>
    <dgm:pt modelId="{24225D76-B4BD-47C7-AF95-F2F4F3105956}" type="pres">
      <dgm:prSet presAssocID="{6A6C4E47-F027-4968-9479-B3E0376E3E3E}" presName="arrowDiagram" presStyleCnt="0">
        <dgm:presLayoutVars>
          <dgm:chMax val="5"/>
          <dgm:dir/>
          <dgm:resizeHandles val="exact"/>
        </dgm:presLayoutVars>
      </dgm:prSet>
      <dgm:spPr/>
    </dgm:pt>
    <dgm:pt modelId="{E1B2DD88-1095-4404-8C8C-C378D04B2B70}" type="pres">
      <dgm:prSet presAssocID="{6A6C4E47-F027-4968-9479-B3E0376E3E3E}" presName="arrow" presStyleLbl="bgShp" presStyleIdx="0" presStyleCnt="1"/>
      <dgm:spPr/>
    </dgm:pt>
    <dgm:pt modelId="{02406D9A-B3DC-4EDD-8380-559C4EEDF99F}" type="pres">
      <dgm:prSet presAssocID="{6A6C4E47-F027-4968-9479-B3E0376E3E3E}" presName="arrowDiagram3" presStyleCnt="0"/>
      <dgm:spPr/>
    </dgm:pt>
    <dgm:pt modelId="{1807571C-4A78-4837-9D3B-4986B7F8B21D}" type="pres">
      <dgm:prSet presAssocID="{B5455F45-935D-40DA-8389-2B422B40BA59}" presName="bullet3a" presStyleLbl="node1" presStyleIdx="0" presStyleCnt="3"/>
      <dgm:spPr/>
    </dgm:pt>
    <dgm:pt modelId="{E8A90E5E-502F-437B-A37F-7A42F94AC895}" type="pres">
      <dgm:prSet presAssocID="{B5455F45-935D-40DA-8389-2B422B40BA5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EED3-4381-432A-B2BA-76C1AB873639}" type="pres">
      <dgm:prSet presAssocID="{0728ADA2-1020-4033-97F4-938A17618F24}" presName="bullet3b" presStyleLbl="node1" presStyleIdx="1" presStyleCnt="3"/>
      <dgm:spPr/>
    </dgm:pt>
    <dgm:pt modelId="{908C38F5-D67E-404F-87A9-95A1F649747F}" type="pres">
      <dgm:prSet presAssocID="{0728ADA2-1020-4033-97F4-938A17618F2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5262D-2AF1-4C50-80AE-25C7EB12C01F}" type="pres">
      <dgm:prSet presAssocID="{50959100-04DB-4FD8-B654-9FBE5BA28F45}" presName="bullet3c" presStyleLbl="node1" presStyleIdx="2" presStyleCnt="3"/>
      <dgm:spPr/>
    </dgm:pt>
    <dgm:pt modelId="{AB44514F-DD65-444D-935A-2FE9283394A7}" type="pres">
      <dgm:prSet presAssocID="{50959100-04DB-4FD8-B654-9FBE5BA28F4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5E5DA-84E5-4A67-9CB7-C9D961BC5745}" srcId="{6A6C4E47-F027-4968-9479-B3E0376E3E3E}" destId="{0728ADA2-1020-4033-97F4-938A17618F24}" srcOrd="1" destOrd="0" parTransId="{C3EE4757-C213-4CF7-A73A-060F094CF5F7}" sibTransId="{3874CA13-2F50-4A31-8CF1-63825F6E2824}"/>
    <dgm:cxn modelId="{A06A158F-7197-46C8-A782-5BBED5E01744}" srcId="{6A6C4E47-F027-4968-9479-B3E0376E3E3E}" destId="{B5455F45-935D-40DA-8389-2B422B40BA59}" srcOrd="0" destOrd="0" parTransId="{61567CB1-41FA-456C-B3A6-65E516369EC7}" sibTransId="{83CFAD7B-F084-4578-B389-006C5B1DDCA9}"/>
    <dgm:cxn modelId="{F51A856A-5965-9940-9BA8-374E891875C8}" type="presOf" srcId="{50959100-04DB-4FD8-B654-9FBE5BA28F45}" destId="{AB44514F-DD65-444D-935A-2FE9283394A7}" srcOrd="0" destOrd="0" presId="urn:microsoft.com/office/officeart/2005/8/layout/arrow2"/>
    <dgm:cxn modelId="{7818762A-AA70-8642-AE76-1319F7AD36D0}" type="presOf" srcId="{B5455F45-935D-40DA-8389-2B422B40BA59}" destId="{E8A90E5E-502F-437B-A37F-7A42F94AC895}" srcOrd="0" destOrd="0" presId="urn:microsoft.com/office/officeart/2005/8/layout/arrow2"/>
    <dgm:cxn modelId="{45AE6088-A550-DC4E-857E-4AF09101512B}" type="presOf" srcId="{0728ADA2-1020-4033-97F4-938A17618F24}" destId="{908C38F5-D67E-404F-87A9-95A1F649747F}" srcOrd="0" destOrd="0" presId="urn:microsoft.com/office/officeart/2005/8/layout/arrow2"/>
    <dgm:cxn modelId="{240F5C71-2EE2-43FC-96AE-0A410DD1D9CE}" srcId="{6A6C4E47-F027-4968-9479-B3E0376E3E3E}" destId="{50959100-04DB-4FD8-B654-9FBE5BA28F45}" srcOrd="2" destOrd="0" parTransId="{57EE1CC8-D387-4977-95F8-FA48941943A1}" sibTransId="{F95B7C67-97F9-4B0A-AE20-57CE82EC38DE}"/>
    <dgm:cxn modelId="{36B57860-D4D1-4145-905B-7AB1B37502AE}" type="presOf" srcId="{6A6C4E47-F027-4968-9479-B3E0376E3E3E}" destId="{24225D76-B4BD-47C7-AF95-F2F4F3105956}" srcOrd="0" destOrd="0" presId="urn:microsoft.com/office/officeart/2005/8/layout/arrow2"/>
    <dgm:cxn modelId="{9BB5C500-2CA7-794E-AB11-59E2AF28358B}" type="presParOf" srcId="{24225D76-B4BD-47C7-AF95-F2F4F3105956}" destId="{E1B2DD88-1095-4404-8C8C-C378D04B2B70}" srcOrd="0" destOrd="0" presId="urn:microsoft.com/office/officeart/2005/8/layout/arrow2"/>
    <dgm:cxn modelId="{419FE941-4782-2343-B8D7-05AB19A41622}" type="presParOf" srcId="{24225D76-B4BD-47C7-AF95-F2F4F3105956}" destId="{02406D9A-B3DC-4EDD-8380-559C4EEDF99F}" srcOrd="1" destOrd="0" presId="urn:microsoft.com/office/officeart/2005/8/layout/arrow2"/>
    <dgm:cxn modelId="{7133F378-BFC5-0A4D-A4A7-1E4CC0C08558}" type="presParOf" srcId="{02406D9A-B3DC-4EDD-8380-559C4EEDF99F}" destId="{1807571C-4A78-4837-9D3B-4986B7F8B21D}" srcOrd="0" destOrd="0" presId="urn:microsoft.com/office/officeart/2005/8/layout/arrow2"/>
    <dgm:cxn modelId="{3911898C-1D50-BC44-8703-9C2F72E16B09}" type="presParOf" srcId="{02406D9A-B3DC-4EDD-8380-559C4EEDF99F}" destId="{E8A90E5E-502F-437B-A37F-7A42F94AC895}" srcOrd="1" destOrd="0" presId="urn:microsoft.com/office/officeart/2005/8/layout/arrow2"/>
    <dgm:cxn modelId="{BB1E8D02-A3E4-324D-914C-E0BCDD3008B5}" type="presParOf" srcId="{02406D9A-B3DC-4EDD-8380-559C4EEDF99F}" destId="{50FEEED3-4381-432A-B2BA-76C1AB873639}" srcOrd="2" destOrd="0" presId="urn:microsoft.com/office/officeart/2005/8/layout/arrow2"/>
    <dgm:cxn modelId="{A3C2A0AE-4CBF-CF41-92B6-04716408229B}" type="presParOf" srcId="{02406D9A-B3DC-4EDD-8380-559C4EEDF99F}" destId="{908C38F5-D67E-404F-87A9-95A1F649747F}" srcOrd="3" destOrd="0" presId="urn:microsoft.com/office/officeart/2005/8/layout/arrow2"/>
    <dgm:cxn modelId="{50C3A256-8233-C648-B0F6-417C16BC8A16}" type="presParOf" srcId="{02406D9A-B3DC-4EDD-8380-559C4EEDF99F}" destId="{85A5262D-2AF1-4C50-80AE-25C7EB12C01F}" srcOrd="4" destOrd="0" presId="urn:microsoft.com/office/officeart/2005/8/layout/arrow2"/>
    <dgm:cxn modelId="{B5EA72BA-A5A9-9E4D-834C-8EE31A1BF061}" type="presParOf" srcId="{02406D9A-B3DC-4EDD-8380-559C4EEDF99F}" destId="{AB44514F-DD65-444D-935A-2FE9283394A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DD88-1095-4404-8C8C-C378D04B2B70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7571C-4A78-4837-9D3B-4986B7F8B21D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90E5E-502F-437B-A37F-7A42F94AC895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Discover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Interoperable Services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/>
        </a:p>
      </dsp:txBody>
      <dsp:txXfrm>
        <a:off x="853440" y="2835910"/>
        <a:ext cx="1420368" cy="1101090"/>
      </dsp:txXfrm>
    </dsp:sp>
    <dsp:sp modelId="{50FEEED3-4381-432A-B2BA-76C1AB87363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38F5-D67E-404F-87A9-95A1F649747F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Build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Interoperable Services</a:t>
          </a:r>
          <a:endParaRPr lang="en-US" sz="1500" b="1" kern="1200" dirty="0"/>
        </a:p>
      </dsp:txBody>
      <dsp:txXfrm>
        <a:off x="2316480" y="1864359"/>
        <a:ext cx="1463040" cy="2072640"/>
      </dsp:txXfrm>
    </dsp:sp>
    <dsp:sp modelId="{85A5262D-2AF1-4C50-80AE-25C7EB12C01F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514F-DD65-444D-935A-2FE9283394A7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Extend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Interoperable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Services</a:t>
          </a:r>
          <a:endParaRPr lang="en-US" sz="1500" b="1" kern="1200" dirty="0"/>
        </a:p>
      </dsp:txBody>
      <dsp:txXfrm>
        <a:off x="4053840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348015-348A-494D-B77B-8B8185F2D6E8}" type="datetimeFigureOut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57614BD-199A-4E47-BD5E-9417D040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55" tIns="46177" rIns="92355" bIns="461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55" tIns="46177" rIns="92355" bIns="461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C13CEB-9CC7-4E70-84B9-C60288AA4648}" type="datetimeFigureOut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5" tIns="46177" rIns="92355" bIns="461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2900"/>
          </a:xfrm>
          <a:prstGeom prst="rect">
            <a:avLst/>
          </a:prstGeom>
        </p:spPr>
        <p:txBody>
          <a:bodyPr vert="horz" lIns="92355" tIns="46177" rIns="92355" bIns="461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05138" cy="460375"/>
          </a:xfrm>
          <a:prstGeom prst="rect">
            <a:avLst/>
          </a:prstGeom>
        </p:spPr>
        <p:txBody>
          <a:bodyPr vert="horz" lIns="92355" tIns="46177" rIns="92355" bIns="461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70938"/>
            <a:ext cx="3005138" cy="460375"/>
          </a:xfrm>
          <a:prstGeom prst="rect">
            <a:avLst/>
          </a:prstGeom>
        </p:spPr>
        <p:txBody>
          <a:bodyPr vert="horz" lIns="92355" tIns="46177" rIns="92355" bIns="461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2C7C47-8367-4D15-842B-DC771B84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D0077-ABF9-4DA5-9C29-687E8D2048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These are the intangible assets that we have at PM-ISE.</a:t>
            </a:r>
          </a:p>
          <a:p>
            <a:endParaRPr lang="en-US" dirty="0" smtClean="0"/>
          </a:p>
          <a:p>
            <a:r>
              <a:rPr lang="en-US" dirty="0" smtClean="0"/>
              <a:t>We coordinate, we monitor. We do not oversee.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17AA0-7001-418C-A3BE-BC4CFA657BF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2F2A6-A002-420B-937E-37C4B54CD7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These are the intangible assets that we have at PM-ISE.</a:t>
            </a:r>
          </a:p>
          <a:p>
            <a:endParaRPr lang="en-US" dirty="0" smtClean="0"/>
          </a:p>
          <a:p>
            <a:r>
              <a:rPr lang="en-US" dirty="0" smtClean="0"/>
              <a:t>We coordinate, we monitor. We do not oversee.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53E0E-BC30-45A4-8B4E-81FDAEFCB5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2C21B4-6543-884E-ABA5-83E2FEFC6C2E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EB7A5-F3E1-4209-A547-B2FD8D089D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65" y="3377928"/>
            <a:ext cx="6393242" cy="47089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675" y="5806634"/>
            <a:ext cx="4099810" cy="292388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000" b="0" i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84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2273-AD21-4149-8ECF-5F191A568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316" y="358906"/>
            <a:ext cx="6217920" cy="874712"/>
          </a:xfrm>
        </p:spPr>
        <p:txBody>
          <a:bodyPr anchor="b" anchorCtr="0"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719529" y="1874028"/>
            <a:ext cx="7680960" cy="1798954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7955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2273-AD21-4149-8ECF-5F191A568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316" y="358906"/>
            <a:ext cx="6217920" cy="874712"/>
          </a:xfrm>
        </p:spPr>
        <p:txBody>
          <a:bodyPr anchor="b" anchorCtr="0"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719529" y="1874028"/>
            <a:ext cx="7680960" cy="1798954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500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0EB4-58BD-4FAB-A404-F45132767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9318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0EB4-58BD-4FAB-A404-F45132767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9742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A533-4919-46D4-944A-A01D4A640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4754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A533-4919-46D4-944A-A01D4A640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22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899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80316" y="358906"/>
            <a:ext cx="6397801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529" y="1874028"/>
            <a:ext cx="7682459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348" y="6663872"/>
            <a:ext cx="62865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03AD5-2D14-4496-916E-22AEB7A017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  <p:sldLayoutId id="2147483762" r:id="rId4"/>
    <p:sldLayoutId id="2147483764" r:id="rId5"/>
    <p:sldLayoutId id="2147483759" r:id="rId6"/>
    <p:sldLayoutId id="2147483765" r:id="rId7"/>
    <p:sldLayoutId id="2147483766" r:id="rId8"/>
  </p:sldLayoutIdLst>
  <p:transition xmlns:p14="http://schemas.microsoft.com/office/powerpoint/2010/main"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95000"/>
        </a:lnSpc>
        <a:spcBef>
          <a:spcPts val="300"/>
        </a:spcBef>
        <a:spcAft>
          <a:spcPts val="300"/>
        </a:spcAft>
        <a:buClr>
          <a:srgbClr val="465D87"/>
        </a:buClr>
        <a:buFont typeface="Arial" charset="0"/>
        <a:buChar char="•"/>
        <a:defRPr sz="2600" kern="120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  <a:lvl2pPr marL="457200" indent="-176213" algn="l" rtl="0" eaLnBrk="1" fontAlgn="base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1">
            <a:lumMod val="60000"/>
            <a:lumOff val="40000"/>
          </a:schemeClr>
        </a:buClr>
        <a:buFont typeface="Times New Roman" pitchFamily="18" charset="0"/>
        <a:buChar char="◦"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741363" indent="-171450" algn="l" rtl="0" eaLnBrk="1" fontAlgn="base" hangingPunct="1">
        <a:lnSpc>
          <a:spcPct val="95000"/>
        </a:lnSpc>
        <a:spcBef>
          <a:spcPts val="300"/>
        </a:spcBef>
        <a:spcAft>
          <a:spcPts val="300"/>
        </a:spcAft>
        <a:buClr>
          <a:srgbClr val="615637"/>
        </a:buClr>
        <a:buFont typeface="Arial" pitchFamily="34" charset="0"/>
        <a:buChar char="▪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27113" indent="-173038" algn="l" rtl="0" eaLnBrk="1" fontAlgn="base" hangingPunct="1">
        <a:lnSpc>
          <a:spcPct val="95000"/>
        </a:lnSpc>
        <a:spcBef>
          <a:spcPts val="300"/>
        </a:spcBef>
        <a:spcAft>
          <a:spcPts val="300"/>
        </a:spcAft>
        <a:buClr>
          <a:srgbClr val="615637"/>
        </a:buClr>
        <a:buFont typeface="Times New Roman" pitchFamily="18" charset="0"/>
        <a:buChar char="▫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311275" indent="-173038" algn="l" rtl="0" eaLnBrk="1" fontAlgn="base" hangingPunct="1">
        <a:lnSpc>
          <a:spcPct val="95000"/>
        </a:lnSpc>
        <a:spcBef>
          <a:spcPts val="300"/>
        </a:spcBef>
        <a:spcAft>
          <a:spcPts val="300"/>
        </a:spcAft>
        <a:buClr>
          <a:schemeClr val="tx1">
            <a:lumMod val="65000"/>
            <a:lumOff val="35000"/>
          </a:schemeClr>
        </a:buClr>
        <a:buFont typeface="Arial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.gov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1820863" y="3006725"/>
            <a:ext cx="6770687" cy="1916102"/>
          </a:xfrm>
        </p:spPr>
        <p:txBody>
          <a:bodyPr/>
          <a:lstStyle/>
          <a:p>
            <a:pPr algn="l">
              <a:lnSpc>
                <a:spcPct val="75000"/>
              </a:lnSpc>
              <a:tabLst>
                <a:tab pos="344488" algn="l"/>
                <a:tab pos="1027113" algn="l"/>
                <a:tab pos="1484313" algn="l"/>
              </a:tabLs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National Security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Through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	Responsible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Information Sharing</a:t>
            </a: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495300" y="5257800"/>
            <a:ext cx="6916738" cy="954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Palatino Linotype" charset="0"/>
              </a:rPr>
              <a:t>Kshemendra Paul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Palatino Linotype" charset="0"/>
              </a:rPr>
              <a:t>Program Manager, Information Sharing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Palatino Linotype" charset="0"/>
              </a:rPr>
              <a:t>April 2014</a:t>
            </a:r>
            <a:endParaRPr lang="en-US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6250" y="1566863"/>
            <a:ext cx="7681913" cy="2665412"/>
          </a:xfrm>
        </p:spPr>
        <p:txBody>
          <a:bodyPr/>
          <a:lstStyle/>
          <a:p>
            <a:pPr eaLnBrk="1" hangingPunct="1"/>
            <a:r>
              <a:rPr lang="en-US" i="1" dirty="0" smtClean="0"/>
              <a:t>Discover Capability or Managed Service</a:t>
            </a:r>
          </a:p>
          <a:p>
            <a:pPr eaLnBrk="1" hangingPunct="1"/>
            <a:r>
              <a:rPr lang="en-US" i="1" dirty="0" smtClean="0"/>
              <a:t>Build New Capability </a:t>
            </a:r>
          </a:p>
          <a:p>
            <a:pPr eaLnBrk="1" hangingPunct="1"/>
            <a:r>
              <a:rPr lang="en-US" i="1" dirty="0" smtClean="0"/>
              <a:t>Extend Existing Capability</a:t>
            </a:r>
          </a:p>
          <a:p>
            <a:pPr eaLnBrk="1" hangingPunct="1"/>
            <a:r>
              <a:rPr lang="en-US" i="1" dirty="0" smtClean="0"/>
              <a:t>Modular Development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2DDB9-FFDA-44E2-BD8C-232F80685E3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200400" y="57912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Repeatable </a:t>
            </a:r>
            <a:r>
              <a:rPr lang="en-US" b="1" dirty="0"/>
              <a:t>Integrated Continuum</a:t>
            </a:r>
          </a:p>
        </p:txBody>
      </p:sp>
      <p:sp>
        <p:nvSpPr>
          <p:cNvPr id="11" name="Title 54"/>
          <p:cNvSpPr txBox="1">
            <a:spLocks/>
          </p:cNvSpPr>
          <p:nvPr/>
        </p:nvSpPr>
        <p:spPr bwMode="auto">
          <a:xfrm>
            <a:off x="136080" y="133755"/>
            <a:ext cx="728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Project Interoperability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80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20663" y="160278"/>
            <a:ext cx="7772400" cy="6534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ISE </a:t>
            </a:r>
            <a:r>
              <a:rPr lang="en-US" sz="3600" b="1" cap="sm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CoP</a:t>
            </a: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3600" b="1" cap="sm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CoI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2" name="Picture 11" descr="t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9" y="1600199"/>
            <a:ext cx="8199145" cy="43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4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1150"/>
            <a:ext cx="6434138" cy="874713"/>
          </a:xfrm>
        </p:spPr>
        <p:txBody>
          <a:bodyPr/>
          <a:lstStyle/>
          <a:p>
            <a:pPr eaLnBrk="1" hangingPunct="1">
              <a:tabLst>
                <a:tab pos="2517775" algn="l"/>
              </a:tabLst>
            </a:pPr>
            <a:r>
              <a:rPr lang="en-US" sz="4000">
                <a:solidFill>
                  <a:srgbClr val="2035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ANNUAL REPORT </a:t>
            </a:r>
            <a:br>
              <a:rPr lang="en-US" sz="4000">
                <a:solidFill>
                  <a:srgbClr val="2035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</a:br>
            <a:r>
              <a:rPr lang="en-US" sz="4000">
                <a:solidFill>
                  <a:srgbClr val="2035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TO THE 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956E6A-F8C5-DE48-8F8A-A371860B290F}" type="slidenum">
              <a:rPr lang="en-US">
                <a:solidFill>
                  <a:srgbClr val="305086"/>
                </a:solidFill>
              </a:rPr>
              <a:pPr eaLnBrk="1" hangingPunct="1"/>
              <a:t>12</a:t>
            </a:fld>
            <a:endParaRPr lang="en-US">
              <a:solidFill>
                <a:srgbClr val="305086"/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91063" y="1087438"/>
            <a:ext cx="4227512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600">
                <a:solidFill>
                  <a:srgbClr val="305086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95959"/>
              </a:buClr>
              <a:buFont typeface="Arial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95959"/>
              </a:buClr>
              <a:buFont typeface="Arial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95959"/>
              </a:buClr>
              <a:buFont typeface="Arial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95959"/>
              </a:buClr>
              <a:buFont typeface="Arial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u="sng">
                <a:solidFill>
                  <a:schemeClr val="tx1"/>
                </a:solidFill>
                <a:latin typeface="Calibri" charset="0"/>
              </a:rPr>
              <a:t>Our</a:t>
            </a:r>
            <a:r>
              <a:rPr lang="en-US" sz="2400">
                <a:solidFill>
                  <a:schemeClr val="tx1"/>
                </a:solidFill>
                <a:latin typeface="Calibri" charset="0"/>
              </a:rPr>
              <a:t> Annual Report Card – Emphasizing Mission Partner Success</a:t>
            </a:r>
          </a:p>
          <a:p>
            <a:endParaRPr lang="en-US" sz="2400">
              <a:solidFill>
                <a:schemeClr val="tx1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Inventory of tools, frameworks, &amp; Initiatives making up the ISE</a:t>
            </a:r>
          </a:p>
          <a:p>
            <a:endParaRPr lang="en-US" sz="2400">
              <a:solidFill>
                <a:schemeClr val="tx1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Best Practices &amp; Lessons Learned</a:t>
            </a:r>
          </a:p>
          <a:p>
            <a:pPr>
              <a:buFont typeface="Arial" charset="0"/>
              <a:buChar char="•"/>
            </a:pPr>
            <a:endParaRPr lang="en-US" sz="2400">
              <a:solidFill>
                <a:schemeClr val="tx1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Indentified Opportunities for Reuse &amp; Leverage</a:t>
            </a:r>
          </a:p>
          <a:p>
            <a:endParaRPr lang="en-US" sz="2400">
              <a:solidFill>
                <a:schemeClr val="tx1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Available on </a:t>
            </a:r>
            <a:r>
              <a:rPr lang="en-US" sz="2400">
                <a:solidFill>
                  <a:schemeClr val="tx1"/>
                </a:solidFill>
                <a:latin typeface="Calibri" charset="0"/>
                <a:hlinkClick r:id="rId3"/>
              </a:rPr>
              <a:t>www.ise.gov</a:t>
            </a:r>
            <a:endParaRPr lang="en-US" sz="2400">
              <a:solidFill>
                <a:schemeClr val="tx1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180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341438"/>
            <a:ext cx="4011612" cy="51911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16" y="161954"/>
            <a:ext cx="6397801" cy="874712"/>
          </a:xfrm>
        </p:spPr>
        <p:txBody>
          <a:bodyPr/>
          <a:lstStyle/>
          <a:p>
            <a:pPr>
              <a:defRPr/>
            </a:pPr>
            <a:r>
              <a:rPr lang="en-US" sz="4000" cap="small" spc="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2700000" algn="tl">
                    <a:schemeClr val="tx1">
                      <a:lumMod val="75000"/>
                      <a:lumOff val="25000"/>
                      <a:alpha val="50000"/>
                    </a:schemeClr>
                  </a:outerShdw>
                </a:effectLst>
                <a:latin typeface="Palatino Linotype" pitchFamily="18" charset="0"/>
              </a:rPr>
              <a:t>Visit ISE.gov</a:t>
            </a:r>
            <a:endParaRPr lang="en-US" sz="4000" cap="small" spc="400" dirty="0">
              <a:solidFill>
                <a:schemeClr val="accent1">
                  <a:lumMod val="50000"/>
                </a:schemeClr>
              </a:solidFill>
              <a:effectLst>
                <a:outerShdw blurRad="50800" dist="25400" dir="2700000" algn="tl">
                  <a:schemeClr val="tx1">
                    <a:lumMod val="75000"/>
                    <a:lumOff val="25000"/>
                    <a:alpha val="50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7043D-842B-4365-86F9-6B50F33E64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904875" y="5957888"/>
            <a:ext cx="1846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404040"/>
                </a:solidFill>
              </a:rPr>
              <a:t>@shareandprotect</a:t>
            </a:r>
          </a:p>
        </p:txBody>
      </p:sp>
      <p:pic>
        <p:nvPicPr>
          <p:cNvPr id="14341" name="Picture 11" descr="facebo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4211638"/>
            <a:ext cx="3254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youtub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4638675"/>
            <a:ext cx="325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rs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" y="5494338"/>
            <a:ext cx="325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emai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25" y="5065713"/>
            <a:ext cx="325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twitter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" y="5921375"/>
            <a:ext cx="3286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85888" y="1282700"/>
            <a:ext cx="6705600" cy="4316413"/>
            <a:chOff x="1385428" y="1282503"/>
            <a:chExt cx="6705652" cy="4316568"/>
          </a:xfrm>
        </p:grpSpPr>
        <p:pic>
          <p:nvPicPr>
            <p:cNvPr id="1434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9418" t="13834" r="20305" b="6596"/>
            <a:stretch>
              <a:fillRect/>
            </a:stretch>
          </p:blipFill>
          <p:spPr bwMode="auto">
            <a:xfrm>
              <a:off x="1449487" y="1347307"/>
              <a:ext cx="6577533" cy="41869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385428" y="1282503"/>
              <a:ext cx="6705652" cy="431656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702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69C36-38E7-48A9-8160-B5F2DBE280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2800" y="3054350"/>
            <a:ext cx="3414713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defRPr sz="4400" b="1" cap="small" spc="400">
                <a:solidFill>
                  <a:schemeClr val="tx2">
                    <a:lumMod val="75000"/>
                  </a:schemeClr>
                </a:solidFill>
                <a:effectLst>
                  <a:outerShdw blurRad="50800" dist="25400" dir="2700000" algn="tl">
                    <a:schemeClr val="tx1">
                      <a:lumMod val="75000"/>
                      <a:lumOff val="25000"/>
                      <a:alpha val="50000"/>
                    </a:schemeClr>
                  </a:outerShdw>
                </a:effectLst>
                <a:latin typeface="Palatino Linotype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Mission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2354263" y="3841750"/>
            <a:ext cx="6165850" cy="23493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marR="0" lvl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 responsible information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sharing to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counterterrorism and homeland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security, and cybersecurity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pPr>
              <a:spcAft>
                <a:spcPts val="160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nationwide decision making by transforming information ownership to stewardship</a:t>
            </a:r>
          </a:p>
          <a:p>
            <a:pPr>
              <a:spcAft>
                <a:spcPts val="160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partnerships across federal, state, local, and tribal governments, the private sector, and internationally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988" y="1225550"/>
            <a:ext cx="2424112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000" b="1" cap="small" spc="4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2700000" algn="tl">
                    <a:schemeClr val="tx1">
                      <a:lumMod val="75000"/>
                      <a:lumOff val="25000"/>
                      <a:alpha val="50000"/>
                    </a:scheme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Vision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1060450" y="1935163"/>
            <a:ext cx="59912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marR="0" lvl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information sharing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1289050"/>
            <a:ext cx="92075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93888" y="3114675"/>
            <a:ext cx="92075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cap="small" spc="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2700000" algn="tl">
                    <a:schemeClr val="tx1">
                      <a:lumMod val="75000"/>
                      <a:lumOff val="25000"/>
                      <a:alpha val="50000"/>
                    </a:schemeClr>
                  </a:outerShdw>
                </a:effectLst>
                <a:latin typeface="Palatino Linotype" pitchFamily="18" charset="0"/>
              </a:rPr>
              <a:t>Scope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C8B17-4230-458C-9D0E-9D95627E0F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3" name="Cube 62"/>
          <p:cNvSpPr/>
          <p:nvPr/>
        </p:nvSpPr>
        <p:spPr bwMode="auto">
          <a:xfrm>
            <a:off x="2159000" y="3413125"/>
            <a:ext cx="5986463" cy="1554163"/>
          </a:xfrm>
          <a:prstGeom prst="cube">
            <a:avLst>
              <a:gd name="adj" fmla="val 83217"/>
            </a:avLst>
          </a:prstGeom>
          <a:gradFill flip="none" rotWithShape="1">
            <a:gsLst>
              <a:gs pos="0">
                <a:schemeClr val="bg1">
                  <a:lumMod val="50000"/>
                  <a:alpha val="80000"/>
                </a:schemeClr>
              </a:gs>
              <a:gs pos="100000">
                <a:schemeClr val="bg1">
                  <a:lumMod val="85000"/>
                  <a:alpha val="80000"/>
                </a:schemeClr>
              </a:gs>
            </a:gsLst>
            <a:lin ang="2700000" scaled="0"/>
            <a:tileRect/>
          </a:gradFill>
          <a:ln w="3175">
            <a:noFill/>
            <a:miter lim="800000"/>
            <a:headEnd/>
            <a:tailEnd/>
          </a:ln>
          <a:effectLst/>
        </p:spPr>
        <p:txBody>
          <a:bodyPr lIns="0" tIns="91440" rIns="0" bIns="91440" anchor="ctr"/>
          <a:lstStyle/>
          <a:p>
            <a:pPr marL="274320" eaLnBrk="0" hangingPunct="0">
              <a:buFont typeface="Wingdings" pitchFamily="2" charset="2"/>
              <a:buNone/>
              <a:defRPr/>
            </a:pPr>
            <a:endParaRPr lang="en-US" sz="1400" b="1" dirty="0">
              <a:solidFill>
                <a:srgbClr val="FFFFFF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68" name="AutoShape 23"/>
          <p:cNvSpPr>
            <a:spLocks noChangeArrowheads="1"/>
          </p:cNvSpPr>
          <p:nvPr/>
        </p:nvSpPr>
        <p:spPr bwMode="auto">
          <a:xfrm rot="16200000">
            <a:off x="1452563" y="3486150"/>
            <a:ext cx="1833562" cy="458788"/>
          </a:xfrm>
          <a:prstGeom prst="triangle">
            <a:avLst>
              <a:gd name="adj" fmla="val 5033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5200" y="1749425"/>
            <a:ext cx="4200525" cy="1935163"/>
            <a:chOff x="2262821" y="2744648"/>
            <a:chExt cx="5029200" cy="2315839"/>
          </a:xfrm>
        </p:grpSpPr>
        <p:sp>
          <p:nvSpPr>
            <p:cNvPr id="53" name="Cube 52"/>
            <p:cNvSpPr/>
            <p:nvPr/>
          </p:nvSpPr>
          <p:spPr>
            <a:xfrm>
              <a:off x="2262821" y="4484851"/>
              <a:ext cx="5029200" cy="575636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2262821" y="4049801"/>
              <a:ext cx="5029200" cy="575634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10299" name="Cube 54"/>
            <p:cNvSpPr>
              <a:spLocks noChangeArrowheads="1"/>
            </p:cNvSpPr>
            <p:nvPr/>
          </p:nvSpPr>
          <p:spPr bwMode="auto">
            <a:xfrm>
              <a:off x="2262821" y="36145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10300" name="Cube 55"/>
            <p:cNvSpPr>
              <a:spLocks noChangeArrowheads="1"/>
            </p:cNvSpPr>
            <p:nvPr/>
          </p:nvSpPr>
          <p:spPr bwMode="auto">
            <a:xfrm>
              <a:off x="2262821" y="31795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2262821" y="2744648"/>
              <a:ext cx="5029200" cy="575636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327400" y="1928813"/>
            <a:ext cx="4200525" cy="1933575"/>
            <a:chOff x="2262821" y="2744648"/>
            <a:chExt cx="5029200" cy="2315839"/>
          </a:xfrm>
        </p:grpSpPr>
        <p:sp>
          <p:nvSpPr>
            <p:cNvPr id="47" name="Cube 46"/>
            <p:cNvSpPr/>
            <p:nvPr/>
          </p:nvSpPr>
          <p:spPr>
            <a:xfrm>
              <a:off x="2262821" y="4484379"/>
              <a:ext cx="5029200" cy="576108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2262821" y="4048971"/>
              <a:ext cx="5029200" cy="576107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10294" name="Cube 48"/>
            <p:cNvSpPr>
              <a:spLocks noChangeArrowheads="1"/>
            </p:cNvSpPr>
            <p:nvPr/>
          </p:nvSpPr>
          <p:spPr bwMode="auto">
            <a:xfrm>
              <a:off x="2262821" y="36145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10295" name="Cube 49"/>
            <p:cNvSpPr>
              <a:spLocks noChangeArrowheads="1"/>
            </p:cNvSpPr>
            <p:nvPr/>
          </p:nvSpPr>
          <p:spPr bwMode="auto">
            <a:xfrm>
              <a:off x="2262821" y="31795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2262821" y="2744648"/>
              <a:ext cx="5029200" cy="576107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149600" y="2108200"/>
            <a:ext cx="4200525" cy="1933575"/>
            <a:chOff x="2262821" y="2744648"/>
            <a:chExt cx="5029200" cy="2315839"/>
          </a:xfrm>
        </p:grpSpPr>
        <p:sp>
          <p:nvSpPr>
            <p:cNvPr id="41" name="Cube 40"/>
            <p:cNvSpPr/>
            <p:nvPr/>
          </p:nvSpPr>
          <p:spPr>
            <a:xfrm>
              <a:off x="2262821" y="4484380"/>
              <a:ext cx="5029200" cy="576107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2262821" y="4048971"/>
              <a:ext cx="5029200" cy="576108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10289" name="Cube 42"/>
            <p:cNvSpPr>
              <a:spLocks noChangeArrowheads="1"/>
            </p:cNvSpPr>
            <p:nvPr/>
          </p:nvSpPr>
          <p:spPr bwMode="auto">
            <a:xfrm>
              <a:off x="2262821" y="36145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10290" name="Cube 43"/>
            <p:cNvSpPr>
              <a:spLocks noChangeArrowheads="1"/>
            </p:cNvSpPr>
            <p:nvPr/>
          </p:nvSpPr>
          <p:spPr bwMode="auto">
            <a:xfrm>
              <a:off x="2262821" y="31795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2262821" y="2744648"/>
              <a:ext cx="5029200" cy="576108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971800" y="2286000"/>
            <a:ext cx="4200525" cy="1935163"/>
            <a:chOff x="2262821" y="2744648"/>
            <a:chExt cx="5029200" cy="2315839"/>
          </a:xfrm>
        </p:grpSpPr>
        <p:sp>
          <p:nvSpPr>
            <p:cNvPr id="35" name="Cube 34"/>
            <p:cNvSpPr/>
            <p:nvPr/>
          </p:nvSpPr>
          <p:spPr>
            <a:xfrm>
              <a:off x="2262821" y="4484851"/>
              <a:ext cx="5029200" cy="575636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2262821" y="4049801"/>
              <a:ext cx="5029200" cy="575634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10284" name="Cube 36"/>
            <p:cNvSpPr>
              <a:spLocks noChangeArrowheads="1"/>
            </p:cNvSpPr>
            <p:nvPr/>
          </p:nvSpPr>
          <p:spPr bwMode="auto">
            <a:xfrm>
              <a:off x="2262821" y="36145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10285" name="Cube 37"/>
            <p:cNvSpPr>
              <a:spLocks noChangeArrowheads="1"/>
            </p:cNvSpPr>
            <p:nvPr/>
          </p:nvSpPr>
          <p:spPr bwMode="auto">
            <a:xfrm>
              <a:off x="2262821" y="31795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2262821" y="2744648"/>
              <a:ext cx="5029200" cy="575636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94000" y="2465388"/>
            <a:ext cx="4200525" cy="1935162"/>
            <a:chOff x="2262821" y="2744648"/>
            <a:chExt cx="5029200" cy="2315839"/>
          </a:xfrm>
        </p:grpSpPr>
        <p:sp>
          <p:nvSpPr>
            <p:cNvPr id="28" name="Cube 27"/>
            <p:cNvSpPr/>
            <p:nvPr/>
          </p:nvSpPr>
          <p:spPr>
            <a:xfrm>
              <a:off x="2262821" y="4484852"/>
              <a:ext cx="5029200" cy="575635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2262821" y="4049801"/>
              <a:ext cx="5029200" cy="575636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  <p:sp>
          <p:nvSpPr>
            <p:cNvPr id="10279" name="Cube 29"/>
            <p:cNvSpPr>
              <a:spLocks noChangeArrowheads="1"/>
            </p:cNvSpPr>
            <p:nvPr/>
          </p:nvSpPr>
          <p:spPr bwMode="auto">
            <a:xfrm>
              <a:off x="2262821" y="36145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10280" name="Cube 30"/>
            <p:cNvSpPr>
              <a:spLocks noChangeArrowheads="1"/>
            </p:cNvSpPr>
            <p:nvPr/>
          </p:nvSpPr>
          <p:spPr bwMode="auto">
            <a:xfrm>
              <a:off x="2262821" y="31795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182563" eaLnBrk="0" hangingPunct="0">
                <a:buFont typeface="Wingdings" pitchFamily="2" charset="2"/>
                <a:buNone/>
              </a:pPr>
              <a:endParaRPr lang="en-US" sz="1400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2262821" y="2744648"/>
              <a:ext cx="5029200" cy="575635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182880" eaLnBrk="0" hangingPunct="0">
                <a:buFont typeface="Wingdings" pitchFamily="2" charset="2"/>
                <a:buNone/>
                <a:defRPr/>
              </a:pPr>
              <a:endParaRPr lang="en-US" sz="1400" dirty="0">
                <a:solidFill>
                  <a:srgbClr val="FFFFFF"/>
                </a:solidFill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616200" y="2644775"/>
            <a:ext cx="4200525" cy="1933575"/>
            <a:chOff x="2110421" y="2592248"/>
            <a:chExt cx="5029200" cy="2315839"/>
          </a:xfrm>
        </p:grpSpPr>
        <p:sp>
          <p:nvSpPr>
            <p:cNvPr id="27" name="Cube 26"/>
            <p:cNvSpPr/>
            <p:nvPr/>
          </p:nvSpPr>
          <p:spPr>
            <a:xfrm>
              <a:off x="2110421" y="4331980"/>
              <a:ext cx="5029200" cy="576107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274320" eaLnBrk="0" hangingPunct="0"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alatino Linotype" pitchFamily="18" charset="0"/>
                  <a:cs typeface="+mn-cs"/>
                </a:rPr>
                <a:t>Diplomacy</a:t>
              </a:r>
            </a:p>
          </p:txBody>
        </p:sp>
        <p:sp>
          <p:nvSpPr>
            <p:cNvPr id="26" name="Cube 25"/>
            <p:cNvSpPr/>
            <p:nvPr/>
          </p:nvSpPr>
          <p:spPr>
            <a:xfrm>
              <a:off x="2110421" y="3896571"/>
              <a:ext cx="5029200" cy="576108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274320" eaLnBrk="0" hangingPunct="0"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alatino Linotype" pitchFamily="18" charset="0"/>
                  <a:cs typeface="+mn-cs"/>
                </a:rPr>
                <a:t>Homeland Security</a:t>
              </a:r>
            </a:p>
          </p:txBody>
        </p:sp>
        <p:sp>
          <p:nvSpPr>
            <p:cNvPr id="10274" name="Cube 24"/>
            <p:cNvSpPr>
              <a:spLocks noChangeArrowheads="1"/>
            </p:cNvSpPr>
            <p:nvPr/>
          </p:nvSpPr>
          <p:spPr bwMode="auto">
            <a:xfrm>
              <a:off x="2110421" y="3462112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37556A"/>
                </a:gs>
                <a:gs pos="100000">
                  <a:srgbClr val="6396B9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273050" eaLnBrk="0" hangingPunct="0">
                <a:buFont typeface="Wingdings" pitchFamily="2" charset="2"/>
                <a:buNone/>
              </a:pPr>
              <a:r>
                <a:rPr lang="en-US" sz="1200" b="1">
                  <a:solidFill>
                    <a:srgbClr val="FFFFFF"/>
                  </a:solidFill>
                  <a:latin typeface="Palatino Linotype" pitchFamily="18" charset="0"/>
                </a:rPr>
                <a:t>Intelligence</a:t>
              </a:r>
            </a:p>
          </p:txBody>
        </p:sp>
        <p:sp>
          <p:nvSpPr>
            <p:cNvPr id="10275" name="Cube 23"/>
            <p:cNvSpPr>
              <a:spLocks noChangeArrowheads="1"/>
            </p:cNvSpPr>
            <p:nvPr/>
          </p:nvSpPr>
          <p:spPr bwMode="auto">
            <a:xfrm>
              <a:off x="2110421" y="3027180"/>
              <a:ext cx="5029200" cy="576112"/>
            </a:xfrm>
            <a:prstGeom prst="cube">
              <a:avLst>
                <a:gd name="adj" fmla="val 30449"/>
              </a:avLst>
            </a:prstGeom>
            <a:gradFill rotWithShape="1">
              <a:gsLst>
                <a:gs pos="0">
                  <a:srgbClr val="4C402C"/>
                </a:gs>
                <a:gs pos="100000">
                  <a:srgbClr val="877353">
                    <a:alpha val="75000"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0" tIns="91440" rIns="0" bIns="91440" anchor="ctr"/>
            <a:lstStyle/>
            <a:p>
              <a:pPr marL="273050" eaLnBrk="0" hangingPunct="0">
                <a:buFont typeface="Wingdings" pitchFamily="2" charset="2"/>
                <a:buNone/>
              </a:pPr>
              <a:r>
                <a:rPr lang="en-US" sz="1200" b="1">
                  <a:solidFill>
                    <a:srgbClr val="FFFFFF"/>
                  </a:solidFill>
                  <a:latin typeface="Palatino Linotype" pitchFamily="18" charset="0"/>
                </a:rPr>
                <a:t>Defense</a:t>
              </a:r>
            </a:p>
          </p:txBody>
        </p:sp>
        <p:sp>
          <p:nvSpPr>
            <p:cNvPr id="225" name="Cube 224"/>
            <p:cNvSpPr/>
            <p:nvPr/>
          </p:nvSpPr>
          <p:spPr>
            <a:xfrm>
              <a:off x="2110421" y="2592248"/>
              <a:ext cx="5029200" cy="576108"/>
            </a:xfrm>
            <a:prstGeom prst="cube">
              <a:avLst>
                <a:gd name="adj" fmla="val 30451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  <a:alpha val="75000"/>
                  </a:schemeClr>
                </a:gs>
              </a:gsLst>
              <a:lin ang="270000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91440" rIns="0" bIns="91440" anchor="ctr"/>
            <a:lstStyle/>
            <a:p>
              <a:pPr marL="274320" eaLnBrk="0" hangingPunct="0"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alatino Linotype" pitchFamily="18" charset="0"/>
                  <a:cs typeface="+mn-cs"/>
                </a:rPr>
                <a:t>Law Enforcement</a:t>
              </a:r>
            </a:p>
          </p:txBody>
        </p:sp>
      </p:grpSp>
      <p:sp>
        <p:nvSpPr>
          <p:cNvPr id="185" name="Rectangle 184"/>
          <p:cNvSpPr/>
          <p:nvPr/>
        </p:nvSpPr>
        <p:spPr bwMode="auto">
          <a:xfrm>
            <a:off x="619240" y="3003319"/>
            <a:ext cx="1254125" cy="984250"/>
          </a:xfrm>
          <a:prstGeom prst="rect">
            <a:avLst/>
          </a:prstGeom>
          <a:gradFill flip="none" rotWithShape="1">
            <a:gsLst>
              <a:gs pos="0">
                <a:srgbClr val="8064A2">
                  <a:shade val="30000"/>
                  <a:satMod val="115000"/>
                </a:srgbClr>
              </a:gs>
              <a:gs pos="50000">
                <a:srgbClr val="8064A2">
                  <a:shade val="67500"/>
                  <a:satMod val="115000"/>
                </a:srgbClr>
              </a:gs>
              <a:gs pos="100000">
                <a:srgbClr val="8064A2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solidFill>
              <a:srgbClr val="D0C6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lang="en-US" sz="1400" b="1" kern="0" dirty="0">
                <a:solidFill>
                  <a:srgbClr val="FFFFFF">
                    <a:lumMod val="95000"/>
                  </a:srgbClr>
                </a:solidFill>
                <a:latin typeface="Palatino Linotype" pitchFamily="18" charset="0"/>
              </a:rPr>
              <a:t>Frontline</a:t>
            </a:r>
          </a:p>
          <a:p>
            <a:pPr marL="227013" indent="-114300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srgbClr val="FFFFFF">
                    <a:lumMod val="95000"/>
                  </a:srgbClr>
                </a:solidFill>
                <a:latin typeface="Palatino Linotype" pitchFamily="18" charset="0"/>
              </a:rPr>
              <a:t>Investigators</a:t>
            </a:r>
          </a:p>
          <a:p>
            <a:pPr marL="227013" indent="-114300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srgbClr val="FFFFFF">
                    <a:lumMod val="95000"/>
                  </a:srgbClr>
                </a:solidFill>
                <a:latin typeface="Palatino Linotype" pitchFamily="18" charset="0"/>
              </a:rPr>
              <a:t>Analysts</a:t>
            </a:r>
          </a:p>
          <a:p>
            <a:pPr marL="227013" indent="-114300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srgbClr val="FFFFFF">
                    <a:lumMod val="95000"/>
                  </a:srgbClr>
                </a:solidFill>
                <a:latin typeface="Palatino Linotype" pitchFamily="18" charset="0"/>
              </a:rPr>
              <a:t>Operators</a:t>
            </a:r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2832100" y="2622550"/>
            <a:ext cx="5222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Federal</a:t>
            </a:r>
          </a:p>
        </p:txBody>
      </p:sp>
      <p:sp>
        <p:nvSpPr>
          <p:cNvPr id="10254" name="Rectangle 58"/>
          <p:cNvSpPr>
            <a:spLocks noChangeArrowheads="1"/>
          </p:cNvSpPr>
          <p:nvPr/>
        </p:nvSpPr>
        <p:spPr bwMode="auto">
          <a:xfrm>
            <a:off x="3025775" y="2444750"/>
            <a:ext cx="3508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State</a:t>
            </a:r>
          </a:p>
        </p:txBody>
      </p:sp>
      <p:sp>
        <p:nvSpPr>
          <p:cNvPr id="10255" name="Rectangle 59"/>
          <p:cNvSpPr>
            <a:spLocks noChangeArrowheads="1"/>
          </p:cNvSpPr>
          <p:nvPr/>
        </p:nvSpPr>
        <p:spPr bwMode="auto">
          <a:xfrm>
            <a:off x="3206750" y="2266950"/>
            <a:ext cx="374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Local</a:t>
            </a:r>
          </a:p>
        </p:txBody>
      </p:sp>
      <p:sp>
        <p:nvSpPr>
          <p:cNvPr id="10256" name="Rectangle 60"/>
          <p:cNvSpPr>
            <a:spLocks noChangeArrowheads="1"/>
          </p:cNvSpPr>
          <p:nvPr/>
        </p:nvSpPr>
        <p:spPr bwMode="auto">
          <a:xfrm>
            <a:off x="3382963" y="2087563"/>
            <a:ext cx="4238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Tribal</a:t>
            </a:r>
          </a:p>
        </p:txBody>
      </p:sp>
      <p:sp>
        <p:nvSpPr>
          <p:cNvPr id="10257" name="Rectangle 61"/>
          <p:cNvSpPr>
            <a:spLocks noChangeArrowheads="1"/>
          </p:cNvSpPr>
          <p:nvPr/>
        </p:nvSpPr>
        <p:spPr bwMode="auto">
          <a:xfrm>
            <a:off x="3560763" y="1909763"/>
            <a:ext cx="9699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Private Sector</a:t>
            </a:r>
          </a:p>
        </p:txBody>
      </p:sp>
      <p:sp>
        <p:nvSpPr>
          <p:cNvPr id="10258" name="Rectangle 62"/>
          <p:cNvSpPr>
            <a:spLocks noChangeArrowheads="1"/>
          </p:cNvSpPr>
          <p:nvPr/>
        </p:nvSpPr>
        <p:spPr bwMode="auto">
          <a:xfrm>
            <a:off x="3740150" y="1731963"/>
            <a:ext cx="9239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Palatino Linotype" pitchFamily="18" charset="0"/>
              </a:rPr>
              <a:t>International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4686300" y="1749425"/>
            <a:ext cx="2409825" cy="2867025"/>
          </a:xfrm>
          <a:custGeom>
            <a:avLst/>
            <a:gdLst>
              <a:gd name="connsiteX0" fmla="*/ 1813560 w 3051810"/>
              <a:gd name="connsiteY0" fmla="*/ 1242060 h 3429000"/>
              <a:gd name="connsiteX1" fmla="*/ 1813560 w 3051810"/>
              <a:gd name="connsiteY1" fmla="*/ 3429000 h 3429000"/>
              <a:gd name="connsiteX2" fmla="*/ 0 w 3051810"/>
              <a:gd name="connsiteY2" fmla="*/ 3429000 h 3429000"/>
              <a:gd name="connsiteX3" fmla="*/ 0 w 3051810"/>
              <a:gd name="connsiteY3" fmla="*/ 1253490 h 3429000"/>
              <a:gd name="connsiteX4" fmla="*/ 1230630 w 3051810"/>
              <a:gd name="connsiteY4" fmla="*/ 0 h 3429000"/>
              <a:gd name="connsiteX5" fmla="*/ 3051810 w 3051810"/>
              <a:gd name="connsiteY5" fmla="*/ 0 h 3429000"/>
              <a:gd name="connsiteX6" fmla="*/ 1813560 w 3051810"/>
              <a:gd name="connsiteY6" fmla="*/ 1242060 h 3429000"/>
              <a:gd name="connsiteX0" fmla="*/ 1813560 w 3212028"/>
              <a:gd name="connsiteY0" fmla="*/ 1242060 h 3429000"/>
              <a:gd name="connsiteX1" fmla="*/ 1813560 w 3212028"/>
              <a:gd name="connsiteY1" fmla="*/ 3429000 h 3429000"/>
              <a:gd name="connsiteX2" fmla="*/ 0 w 3212028"/>
              <a:gd name="connsiteY2" fmla="*/ 3429000 h 3429000"/>
              <a:gd name="connsiteX3" fmla="*/ 0 w 3212028"/>
              <a:gd name="connsiteY3" fmla="*/ 1253490 h 3429000"/>
              <a:gd name="connsiteX4" fmla="*/ 1230630 w 3212028"/>
              <a:gd name="connsiteY4" fmla="*/ 0 h 3429000"/>
              <a:gd name="connsiteX5" fmla="*/ 3212028 w 3212028"/>
              <a:gd name="connsiteY5" fmla="*/ 5542 h 3429000"/>
              <a:gd name="connsiteX6" fmla="*/ 1813560 w 3212028"/>
              <a:gd name="connsiteY6" fmla="*/ 1242060 h 3429000"/>
              <a:gd name="connsiteX0" fmla="*/ 1813560 w 3212028"/>
              <a:gd name="connsiteY0" fmla="*/ 1236518 h 3423458"/>
              <a:gd name="connsiteX1" fmla="*/ 1813560 w 3212028"/>
              <a:gd name="connsiteY1" fmla="*/ 3423458 h 3423458"/>
              <a:gd name="connsiteX2" fmla="*/ 0 w 3212028"/>
              <a:gd name="connsiteY2" fmla="*/ 3423458 h 3423458"/>
              <a:gd name="connsiteX3" fmla="*/ 0 w 3212028"/>
              <a:gd name="connsiteY3" fmla="*/ 1247948 h 3423458"/>
              <a:gd name="connsiteX4" fmla="*/ 1421659 w 3212028"/>
              <a:gd name="connsiteY4" fmla="*/ 0 h 3423458"/>
              <a:gd name="connsiteX5" fmla="*/ 3212028 w 3212028"/>
              <a:gd name="connsiteY5" fmla="*/ 0 h 3423458"/>
              <a:gd name="connsiteX6" fmla="*/ 1813560 w 3212028"/>
              <a:gd name="connsiteY6" fmla="*/ 1236518 h 3423458"/>
              <a:gd name="connsiteX0" fmla="*/ 1813560 w 3212028"/>
              <a:gd name="connsiteY0" fmla="*/ 1246043 h 3432983"/>
              <a:gd name="connsiteX1" fmla="*/ 1813560 w 3212028"/>
              <a:gd name="connsiteY1" fmla="*/ 3432983 h 3432983"/>
              <a:gd name="connsiteX2" fmla="*/ 0 w 3212028"/>
              <a:gd name="connsiteY2" fmla="*/ 3432983 h 3432983"/>
              <a:gd name="connsiteX3" fmla="*/ 0 w 3212028"/>
              <a:gd name="connsiteY3" fmla="*/ 1257473 h 3432983"/>
              <a:gd name="connsiteX4" fmla="*/ 1421659 w 3212028"/>
              <a:gd name="connsiteY4" fmla="*/ 0 h 3432983"/>
              <a:gd name="connsiteX5" fmla="*/ 3212028 w 3212028"/>
              <a:gd name="connsiteY5" fmla="*/ 9525 h 3432983"/>
              <a:gd name="connsiteX6" fmla="*/ 1813560 w 3212028"/>
              <a:gd name="connsiteY6" fmla="*/ 1246043 h 3432983"/>
              <a:gd name="connsiteX0" fmla="*/ 1813560 w 3209380"/>
              <a:gd name="connsiteY0" fmla="*/ 1246043 h 3432983"/>
              <a:gd name="connsiteX1" fmla="*/ 1813560 w 3209380"/>
              <a:gd name="connsiteY1" fmla="*/ 3432983 h 3432983"/>
              <a:gd name="connsiteX2" fmla="*/ 0 w 3209380"/>
              <a:gd name="connsiteY2" fmla="*/ 3432983 h 3432983"/>
              <a:gd name="connsiteX3" fmla="*/ 0 w 3209380"/>
              <a:gd name="connsiteY3" fmla="*/ 1257473 h 3432983"/>
              <a:gd name="connsiteX4" fmla="*/ 1421659 w 3209380"/>
              <a:gd name="connsiteY4" fmla="*/ 0 h 3432983"/>
              <a:gd name="connsiteX5" fmla="*/ 3209380 w 3209380"/>
              <a:gd name="connsiteY5" fmla="*/ 0 h 3432983"/>
              <a:gd name="connsiteX6" fmla="*/ 1813560 w 3209380"/>
              <a:gd name="connsiteY6" fmla="*/ 1246043 h 343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380" h="3432983">
                <a:moveTo>
                  <a:pt x="1813560" y="1246043"/>
                </a:moveTo>
                <a:lnTo>
                  <a:pt x="1813560" y="3432983"/>
                </a:lnTo>
                <a:lnTo>
                  <a:pt x="0" y="3432983"/>
                </a:lnTo>
                <a:lnTo>
                  <a:pt x="0" y="1257473"/>
                </a:lnTo>
                <a:lnTo>
                  <a:pt x="1421659" y="0"/>
                </a:lnTo>
                <a:lnTo>
                  <a:pt x="3209380" y="0"/>
                </a:lnTo>
                <a:lnTo>
                  <a:pt x="1813560" y="124604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80000"/>
                </a:schemeClr>
              </a:gs>
              <a:gs pos="20000">
                <a:srgbClr val="B2B2B2">
                  <a:alpha val="50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B2B2B2">
                  <a:alpha val="50000"/>
                </a:srgbClr>
              </a:gs>
            </a:gsLst>
            <a:path path="rect">
              <a:fillToRect r="100000" b="100000"/>
            </a:path>
            <a:tileRect l="-100000" t="-100000"/>
          </a:gradFill>
          <a:ln w="19050">
            <a:noFill/>
            <a:miter lim="800000"/>
            <a:headEnd/>
            <a:tailEnd/>
          </a:ln>
          <a:effectLst/>
        </p:spPr>
        <p:txBody>
          <a:bodyPr vert="eaVert" lIns="0" tIns="91440" rIns="0" bIns="91440" anchor="ctr" anchorCtr="1"/>
          <a:lstStyle/>
          <a:p>
            <a:pPr algn="ctr" eaLnBrk="0" fontAlgn="auto" hangingPunct="0">
              <a:spcBef>
                <a:spcPct val="5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i="1" kern="0">
              <a:latin typeface="Palatino Linotype" pitchFamily="18" charset="0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 rot="19339628">
            <a:off x="2175421" y="2103052"/>
            <a:ext cx="1591782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  <a:scene3d>
              <a:camera prst="orthographicFront">
                <a:rot lat="1800000" lon="1620000" rev="132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sz="1600" b="1" dirty="0">
                <a:ln w="18415" cmpd="sng">
                  <a:noFill/>
                  <a:prstDash val="solid"/>
                </a:ln>
                <a:latin typeface="Palatino Linotype" pitchFamily="18" charset="0"/>
                <a:cs typeface="+mn-cs"/>
              </a:rPr>
              <a:t>Mission Partners</a:t>
            </a:r>
          </a:p>
        </p:txBody>
      </p:sp>
      <p:sp>
        <p:nvSpPr>
          <p:cNvPr id="10261" name="Rectangle 85"/>
          <p:cNvSpPr>
            <a:spLocks noChangeArrowheads="1"/>
          </p:cNvSpPr>
          <p:nvPr/>
        </p:nvSpPr>
        <p:spPr bwMode="auto">
          <a:xfrm rot="-5400000">
            <a:off x="1727995" y="3599656"/>
            <a:ext cx="150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500" b="1">
                <a:latin typeface="Palatino Linotype" pitchFamily="18" charset="0"/>
              </a:rPr>
              <a:t>Communities</a:t>
            </a:r>
          </a:p>
        </p:txBody>
      </p:sp>
      <p:sp>
        <p:nvSpPr>
          <p:cNvPr id="10262" name="TextBox 12"/>
          <p:cNvSpPr txBox="1">
            <a:spLocks noChangeArrowheads="1"/>
          </p:cNvSpPr>
          <p:nvPr/>
        </p:nvSpPr>
        <p:spPr bwMode="auto">
          <a:xfrm>
            <a:off x="4695825" y="3041650"/>
            <a:ext cx="13604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1" i="1">
                <a:latin typeface="Palatino Linotype" pitchFamily="18" charset="0"/>
              </a:rPr>
              <a:t>Information</a:t>
            </a:r>
          </a:p>
          <a:p>
            <a:pPr algn="ctr"/>
            <a:r>
              <a:rPr lang="en-US" sz="1600" b="1" i="1">
                <a:latin typeface="Palatino Linotype" pitchFamily="18" charset="0"/>
              </a:rPr>
              <a:t>Sharing Environment</a:t>
            </a:r>
          </a:p>
          <a:p>
            <a:pPr algn="ctr"/>
            <a:r>
              <a:rPr lang="en-US" sz="1600" b="1" i="1">
                <a:latin typeface="Palatino Linotype" pitchFamily="18" charset="0"/>
              </a:rPr>
              <a:t>(ISE)</a:t>
            </a:r>
          </a:p>
        </p:txBody>
      </p:sp>
      <p:sp>
        <p:nvSpPr>
          <p:cNvPr id="10263" name="TextBox 57"/>
          <p:cNvSpPr txBox="1">
            <a:spLocks noChangeArrowheads="1"/>
          </p:cNvSpPr>
          <p:nvPr/>
        </p:nvSpPr>
        <p:spPr bwMode="auto">
          <a:xfrm>
            <a:off x="2876550" y="4732338"/>
            <a:ext cx="3255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500" b="1" dirty="0">
                <a:latin typeface="Palatino Linotype" pitchFamily="18" charset="0"/>
              </a:rPr>
              <a:t>Information Technology Industry</a:t>
            </a:r>
          </a:p>
        </p:txBody>
      </p:sp>
      <p:sp>
        <p:nvSpPr>
          <p:cNvPr id="67" name="Freeform 66"/>
          <p:cNvSpPr/>
          <p:nvPr/>
        </p:nvSpPr>
        <p:spPr>
          <a:xfrm>
            <a:off x="2601913" y="2794000"/>
            <a:ext cx="4935537" cy="1812925"/>
          </a:xfrm>
          <a:custGeom>
            <a:avLst/>
            <a:gdLst>
              <a:gd name="connsiteX0" fmla="*/ 0 w 5909593"/>
              <a:gd name="connsiteY0" fmla="*/ 0 h 2637401"/>
              <a:gd name="connsiteX1" fmla="*/ 0 w 5909593"/>
              <a:gd name="connsiteY1" fmla="*/ 2637401 h 2637401"/>
              <a:gd name="connsiteX2" fmla="*/ 5909593 w 5909593"/>
              <a:gd name="connsiteY2" fmla="*/ 2637401 h 26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9593" h="2637401">
                <a:moveTo>
                  <a:pt x="0" y="0"/>
                </a:moveTo>
                <a:lnTo>
                  <a:pt x="0" y="2637401"/>
                </a:lnTo>
                <a:lnTo>
                  <a:pt x="5909593" y="2637401"/>
                </a:ln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689475" y="2790825"/>
            <a:ext cx="136207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87"/>
          <p:cNvSpPr txBox="1">
            <a:spLocks noChangeArrowheads="1"/>
          </p:cNvSpPr>
          <p:nvPr/>
        </p:nvSpPr>
        <p:spPr bwMode="auto">
          <a:xfrm rot="16200000">
            <a:off x="5002316" y="2149870"/>
            <a:ext cx="162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Homeland Security</a:t>
            </a:r>
          </a:p>
        </p:txBody>
      </p:sp>
      <p:sp>
        <p:nvSpPr>
          <p:cNvPr id="71" name="TextBox 87"/>
          <p:cNvSpPr txBox="1">
            <a:spLocks noChangeArrowheads="1"/>
          </p:cNvSpPr>
          <p:nvPr/>
        </p:nvSpPr>
        <p:spPr bwMode="auto">
          <a:xfrm rot="16200000">
            <a:off x="4546750" y="2149870"/>
            <a:ext cx="162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Terrorism</a:t>
            </a:r>
          </a:p>
        </p:txBody>
      </p:sp>
      <p:sp>
        <p:nvSpPr>
          <p:cNvPr id="72" name="TextBox 87"/>
          <p:cNvSpPr txBox="1">
            <a:spLocks noChangeArrowheads="1"/>
          </p:cNvSpPr>
          <p:nvPr/>
        </p:nvSpPr>
        <p:spPr bwMode="auto">
          <a:xfrm rot="16200000">
            <a:off x="4774533" y="2149870"/>
            <a:ext cx="162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WMD</a:t>
            </a:r>
          </a:p>
        </p:txBody>
      </p:sp>
      <p:sp>
        <p:nvSpPr>
          <p:cNvPr id="73" name="TextBox 87"/>
          <p:cNvSpPr txBox="1">
            <a:spLocks noChangeArrowheads="1"/>
          </p:cNvSpPr>
          <p:nvPr/>
        </p:nvSpPr>
        <p:spPr bwMode="auto">
          <a:xfrm rot="16200000">
            <a:off x="5230098" y="2149868"/>
            <a:ext cx="162480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Classified Information</a:t>
            </a:r>
          </a:p>
        </p:txBody>
      </p:sp>
      <p:sp>
        <p:nvSpPr>
          <p:cNvPr id="75" name="TextBox 87"/>
          <p:cNvSpPr txBox="1">
            <a:spLocks noChangeArrowheads="1"/>
          </p:cNvSpPr>
          <p:nvPr/>
        </p:nvSpPr>
        <p:spPr bwMode="auto">
          <a:xfrm rot="16200000">
            <a:off x="5457882" y="2149870"/>
            <a:ext cx="162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Cyber</a:t>
            </a:r>
          </a:p>
        </p:txBody>
      </p:sp>
      <p:sp>
        <p:nvSpPr>
          <p:cNvPr id="76" name="TextBox 87"/>
          <p:cNvSpPr txBox="1">
            <a:spLocks noChangeArrowheads="1"/>
          </p:cNvSpPr>
          <p:nvPr/>
        </p:nvSpPr>
        <p:spPr bwMode="auto">
          <a:xfrm rot="16200000">
            <a:off x="5604992" y="2149870"/>
            <a:ext cx="162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2100000" lon="2700000" rev="2082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>
                <a:latin typeface="Palatino Linotype" pitchFamily="18" charset="0"/>
              </a:rPr>
              <a:t>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FA2A08-0999-41FD-8B2F-6215062D9E3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663" y="257175"/>
            <a:ext cx="7772400" cy="696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PM-ISE Differentiators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1927225"/>
            <a:ext cx="8751888" cy="2984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We are 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 honest broker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457200" indent="-457200" eaLnBrk="0" hangingPunct="0">
              <a:lnSpc>
                <a:spcPct val="200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		We have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existing tools and initiatives.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lnSpc>
                <a:spcPct val="200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			We do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transparent planning and evaluation.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27263"/>
            <a:ext cx="9207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0788" y="3246438"/>
            <a:ext cx="9207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25663" y="4244975"/>
            <a:ext cx="92075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03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5325"/>
            <a:ext cx="78279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866900"/>
            <a:ext cx="8547100" cy="263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7663">
              <a:spcBef>
                <a:spcPts val="600"/>
              </a:spcBef>
              <a:defRPr/>
            </a:pPr>
            <a:endParaRPr lang="en-US" b="1" dirty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05" y="196533"/>
            <a:ext cx="8477072" cy="765127"/>
          </a:xfrm>
        </p:spPr>
        <p:txBody>
          <a:bodyPr/>
          <a:lstStyle/>
          <a:p>
            <a:pPr>
              <a:defRPr/>
            </a:pPr>
            <a:r>
              <a:rPr lang="en-US" sz="4000" cap="small" spc="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2700000" algn="tl">
                    <a:schemeClr val="tx1">
                      <a:lumMod val="75000"/>
                      <a:lumOff val="25000"/>
                      <a:alpha val="50000"/>
                    </a:schemeClr>
                  </a:outerShdw>
                </a:effectLst>
                <a:latin typeface="Palatino Linotype" pitchFamily="18" charset="0"/>
              </a:rPr>
              <a:t>Nationwide Challenges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4579938" y="1084263"/>
            <a:ext cx="39036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en-US" sz="1600">
                <a:solidFill>
                  <a:srgbClr val="404040"/>
                </a:solidFill>
                <a:ea typeface="Calibri" pitchFamily="34" charset="0"/>
                <a:cs typeface="Times New Roman" pitchFamily="18" charset="0"/>
              </a:rPr>
              <a:t>National Approaches to Interoperability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en-US" sz="1600">
                <a:solidFill>
                  <a:srgbClr val="404040"/>
                </a:solidFill>
                <a:ea typeface="Calibri" pitchFamily="34" charset="0"/>
                <a:cs typeface="Times New Roman" pitchFamily="18" charset="0"/>
              </a:rPr>
              <a:t>Integrated Capabilities &amp; Shared Services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en-US" sz="1600">
                <a:solidFill>
                  <a:srgbClr val="404040"/>
                </a:solidFill>
                <a:ea typeface="Calibri" pitchFamily="34" charset="0"/>
                <a:cs typeface="Times New Roman" pitchFamily="18" charset="0"/>
              </a:rPr>
              <a:t>Common Operating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25" y="1084263"/>
            <a:ext cx="3017838" cy="8413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Multiple Missions &amp; Authorities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Crushing Financial Pressures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Evolving  &amp; Converging threats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3042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1010" y="1218850"/>
            <a:ext cx="914400" cy="0"/>
          </a:xfrm>
          <a:prstGeom prst="straightConnector1">
            <a:avLst/>
          </a:prstGeom>
          <a:ln w="19050" cap="sq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headEnd type="diamond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 prstMaterial="matte">
            <a:bevelT w="12700" h="12700"/>
            <a:extrusionClr>
              <a:schemeClr val="bg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61010" y="1500675"/>
            <a:ext cx="914400" cy="0"/>
          </a:xfrm>
          <a:prstGeom prst="straightConnector1">
            <a:avLst/>
          </a:prstGeom>
          <a:ln w="19050" cap="sq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headEnd type="diamond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 prstMaterial="matte">
            <a:bevelT w="12700" h="12700"/>
            <a:extrusionClr>
              <a:schemeClr val="bg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61010" y="1792775"/>
            <a:ext cx="914400" cy="0"/>
          </a:xfrm>
          <a:prstGeom prst="straightConnector1">
            <a:avLst/>
          </a:prstGeom>
          <a:ln w="19050" cap="sq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headEnd type="diamond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 prstMaterial="matte">
            <a:bevelT w="12700" h="12700"/>
            <a:extrusionClr>
              <a:schemeClr val="bg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09512" y="3002292"/>
            <a:ext cx="1619315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marL="60325" indent="-60325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80,000</a:t>
            </a:r>
          </a:p>
          <a:p>
            <a:pPr marL="514350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Agencies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1318" y="3386580"/>
            <a:ext cx="1692854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750,000+</a:t>
            </a:r>
          </a:p>
          <a:p>
            <a:pPr marL="1730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Officers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9488" y="3928420"/>
            <a:ext cx="1837200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250,000</a:t>
            </a:r>
          </a:p>
          <a:p>
            <a:pPr marL="2873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911 Operators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939" y="4354618"/>
            <a:ext cx="1692599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1.2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 million</a:t>
            </a:r>
          </a:p>
          <a:p>
            <a:pPr marL="400050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Firefighters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15118" y="5125841"/>
            <a:ext cx="1904386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2.2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 million </a:t>
            </a:r>
          </a:p>
          <a:p>
            <a:pPr marL="112713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Security Officers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8627" y="5842508"/>
            <a:ext cx="2036476" cy="3231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18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CI/KR Sectors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12913" y="6151563"/>
            <a:ext cx="1169987" cy="1381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>
                <a:solidFill>
                  <a:schemeClr val="accent4"/>
                </a:solidFill>
                <a:latin typeface="Arial Narrow" pitchFamily="34" charset="0"/>
              </a:rPr>
              <a:t>* Numbers are estimates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9112" y="2471301"/>
            <a:ext cx="1616023" cy="5170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300+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 million</a:t>
            </a:r>
          </a:p>
          <a:p>
            <a:pPr marL="1730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2225" y="2416497"/>
            <a:ext cx="2139448" cy="3298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77</a:t>
            </a:r>
            <a:r>
              <a:rPr lang="en-US" sz="1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Fusion Centers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50767" y="2830726"/>
            <a:ext cx="1347432" cy="3231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28</a:t>
            </a:r>
            <a:r>
              <a:rPr lang="en-US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HITDAs</a:t>
            </a:r>
            <a:endParaRPr lang="en-US" dirty="0">
              <a:solidFill>
                <a:schemeClr val="tx1"/>
              </a:solidFill>
              <a:effectLst>
                <a:glow rad="50800">
                  <a:schemeClr val="bg1">
                    <a:lumMod val="95000"/>
                    <a:alpha val="65000"/>
                  </a:schemeClr>
                </a:glo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6573" y="2954486"/>
            <a:ext cx="1871663" cy="3231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000" b="1" dirty="0" smtClean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6</a:t>
            </a:r>
            <a:r>
              <a:rPr lang="en-US" dirty="0" smtClean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RISS Centers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17920" y="3431203"/>
            <a:ext cx="2926079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1730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 smtClean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   FBI</a:t>
            </a:r>
            <a:endParaRPr lang="en-US" sz="2600" b="1" dirty="0">
              <a:solidFill>
                <a:schemeClr val="accent1"/>
              </a:solidFill>
              <a:effectLst>
                <a:glow rad="50800">
                  <a:schemeClr val="bg1">
                    <a:lumMod val="95000"/>
                    <a:alpha val="65000"/>
                  </a:schemeClr>
                </a:glow>
              </a:effectLst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CJIS ▫ FIGs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▫ JTTFs ▫ JRIGs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97626" y="3983999"/>
            <a:ext cx="3446891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marL="1730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DHS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I&amp;A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▫ ICE ▫ </a:t>
            </a: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CBP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▫ </a:t>
            </a: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DNDO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▫ </a:t>
            </a: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NPPD</a:t>
            </a:r>
            <a:endParaRPr lang="en-US" dirty="0">
              <a:solidFill>
                <a:schemeClr val="tx1"/>
              </a:solidFill>
              <a:effectLst>
                <a:glow rad="50800">
                  <a:schemeClr val="bg1">
                    <a:lumMod val="95000"/>
                    <a:alpha val="65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99448" y="5343554"/>
            <a:ext cx="1700276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Maritime</a:t>
            </a:r>
            <a:r>
              <a:rPr lang="en-US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Domain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45270" y="5231697"/>
            <a:ext cx="1148305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NCTC</a:t>
            </a:r>
            <a:r>
              <a:rPr lang="en-US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ITACG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31821" y="5695030"/>
            <a:ext cx="894732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Air</a:t>
            </a:r>
            <a:r>
              <a:rPr lang="en-US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Domain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70495" y="5887852"/>
            <a:ext cx="1397190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DoD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NORTHCOM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7716" y="4765371"/>
            <a:ext cx="1879348" cy="473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marL="173038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DOJ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ATF ▫ DEA ▫ </a:t>
            </a:r>
            <a:r>
              <a:rPr lang="en-US" dirty="0" err="1">
                <a:solidFill>
                  <a:schemeClr val="tx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OJP</a:t>
            </a:r>
            <a:endParaRPr lang="en-US" dirty="0">
              <a:solidFill>
                <a:schemeClr val="tx1"/>
              </a:solidFill>
              <a:effectLst>
                <a:glow rad="50800">
                  <a:schemeClr val="bg1">
                    <a:lumMod val="95000"/>
                    <a:alpha val="65000"/>
                  </a:schemeClr>
                </a:glow>
              </a:effectLst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28346-F16F-4535-8957-123F8FFC05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03395" y="6557620"/>
            <a:ext cx="8468750" cy="26391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glow rad="50800">
                    <a:schemeClr val="bg1">
                      <a:alpha val="65000"/>
                    </a:schemeClr>
                  </a:glow>
                </a:effectLst>
              </a:rPr>
              <a:t>Protection of Privacy, Civil Rights, and Civil Liberties</a:t>
            </a:r>
            <a:endParaRPr lang="en-US" sz="1400" dirty="0">
              <a:solidFill>
                <a:schemeClr val="accent1">
                  <a:lumMod val="50000"/>
                </a:schemeClr>
              </a:solidFill>
              <a:effectLst>
                <a:glow rad="50800">
                  <a:schemeClr val="bg1">
                    <a:alpha val="65000"/>
                  </a:schemeClr>
                </a:glo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82036" y="4669201"/>
            <a:ext cx="1148305" cy="2859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2600" b="1" dirty="0" err="1" smtClean="0">
                <a:solidFill>
                  <a:schemeClr val="accent1"/>
                </a:solidFill>
                <a:effectLst>
                  <a:glow rad="50800">
                    <a:schemeClr val="bg1">
                      <a:lumMod val="95000"/>
                      <a:alpha val="65000"/>
                    </a:schemeClr>
                  </a:glow>
                </a:effectLst>
              </a:rPr>
              <a:t>Nlets</a:t>
            </a:r>
            <a:endParaRPr lang="en-US" dirty="0">
              <a:solidFill>
                <a:schemeClr val="tx1"/>
              </a:solidFill>
              <a:effectLst>
                <a:glow rad="50800">
                  <a:schemeClr val="bg1">
                    <a:lumMod val="95000"/>
                    <a:alpha val="65000"/>
                  </a:scheme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01050" y="677227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391E0D-1D7B-4844-83D3-8FD9FACE792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2263" y="2168525"/>
            <a:ext cx="8921750" cy="3294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spcAft>
                <a:spcPts val="2400"/>
              </a:spcAft>
              <a:defRPr/>
            </a:pPr>
            <a:r>
              <a:rPr lang="en-US" sz="2800" dirty="0">
                <a:solidFill>
                  <a:srgbClr val="465D87"/>
                </a:solidFill>
                <a:latin typeface="Calibri" pitchFamily="34" charset="0"/>
                <a:cs typeface="Times New Roman" pitchFamily="18" charset="0"/>
              </a:rPr>
              <a:t>Supporting FSLT Integration and Unity of Effort</a:t>
            </a:r>
          </a:p>
          <a:p>
            <a:pPr marL="457200" indent="-457200" eaLnBrk="0" hangingPunct="0">
              <a:lnSpc>
                <a:spcPct val="200000"/>
              </a:lnSpc>
              <a:spcAft>
                <a:spcPts val="2400"/>
              </a:spcAft>
              <a:defRPr/>
            </a:pPr>
            <a:r>
              <a:rPr lang="en-US" sz="2800" dirty="0">
                <a:solidFill>
                  <a:srgbClr val="465D87"/>
                </a:solidFill>
                <a:latin typeface="Calibri" pitchFamily="34" charset="0"/>
                <a:cs typeface="Times New Roman" pitchFamily="18" charset="0"/>
              </a:rPr>
              <a:t>	Enhancing Shared Situational Awareness (CNCI #5)</a:t>
            </a:r>
          </a:p>
          <a:p>
            <a:pPr marL="457200" indent="-457200" eaLnBrk="0" hangingPunct="0">
              <a:lnSpc>
                <a:spcPct val="200000"/>
              </a:lnSpc>
              <a:spcAft>
                <a:spcPts val="2400"/>
              </a:spcAft>
              <a:defRPr/>
            </a:pPr>
            <a:r>
              <a:rPr lang="en-US" sz="2800" dirty="0">
                <a:solidFill>
                  <a:srgbClr val="465D87"/>
                </a:solidFill>
                <a:latin typeface="Calibri" pitchFamily="34" charset="0"/>
                <a:cs typeface="Times New Roman" pitchFamily="18" charset="0"/>
              </a:rPr>
              <a:t>		Leveraging ISE Management Tools &amp; Frameworks</a:t>
            </a:r>
            <a:endParaRPr lang="en-US" sz="2800" b="1" dirty="0">
              <a:solidFill>
                <a:srgbClr val="465D8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813" y="2468563"/>
            <a:ext cx="9207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3900" y="3663950"/>
            <a:ext cx="92075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71575" y="4810125"/>
            <a:ext cx="92075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5588" y="512763"/>
            <a:ext cx="7772400" cy="1262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Accelerating Responsible Cybersecurity Information Sharing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366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E15C6F-153B-42C5-B47F-32ACD38D10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WH-InfoSharingStrate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69" y="1682593"/>
            <a:ext cx="2664555" cy="34914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0663" y="163476"/>
            <a:ext cx="7772400" cy="696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National Strategy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87" y="1162833"/>
            <a:ext cx="6297375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Principles:</a:t>
            </a:r>
          </a:p>
          <a:p>
            <a:pPr marL="223838" indent="-223838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 as a national asset. </a:t>
            </a:r>
          </a:p>
          <a:p>
            <a:pPr marL="223838" indent="-223838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 sharing and safeguarding requires shared risk management. </a:t>
            </a:r>
          </a:p>
          <a:p>
            <a:pPr marL="223838" indent="-223838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 informs decision making.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127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51609" y="1165614"/>
            <a:ext cx="8827819" cy="63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Governance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Agreements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Data Tagging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FICAM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Safeguarding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Interoperability Baseline Capabilities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Training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Discovery &amp; Access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ＭＳ Ｐゴシック"/>
            </a:endParaRP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ＭＳ Ｐゴシック"/>
            </a:endParaRP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Private Sector Sharing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DA Reference Architecture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Shared Services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Standards-based Acquisition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Foreign Partners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RFI Process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NSI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ＭＳ Ｐゴシック"/>
              </a:rPr>
              <a:t>Fusion Centers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endParaRPr lang="en-US" sz="2600" dirty="0" smtClean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 marL="514350" indent="-514350" ea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465D87"/>
              </a:buClr>
              <a:buFont typeface="Arial" charset="0"/>
              <a:buAutoNum type="arabicPeriod"/>
              <a:defRPr/>
            </a:pPr>
            <a:endParaRPr lang="en-US" sz="2600" dirty="0" smtClean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8DBDAC-28CD-4F50-B849-CE8AA7A37C4D}" type="slidenum">
              <a:rPr lang="en-US" smtClean="0">
                <a:solidFill>
                  <a:srgbClr val="406AB3">
                    <a:lumMod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06AB3">
                  <a:lumMod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0795" y="296247"/>
            <a:ext cx="621823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4000" b="1" cap="small" spc="400" dirty="0" smtClean="0">
                <a:solidFill>
                  <a:srgbClr val="20355A"/>
                </a:solidFill>
                <a:effectLst>
                  <a:outerShdw blurRad="50800" dist="25400" dir="2700000" algn="tl" rotWithShape="0">
                    <a:prstClr val="black">
                      <a:lumMod val="50000"/>
                      <a:lumOff val="50000"/>
                      <a:alpha val="50000"/>
                    </a:prstClr>
                  </a:outerShdw>
                </a:effectLst>
                <a:latin typeface="Palatino Linotype" pitchFamily="18" charset="0"/>
                <a:ea typeface="ＭＳ Ｐゴシック"/>
              </a:rPr>
              <a:t>Priority Objectives</a:t>
            </a:r>
            <a:endParaRPr lang="en-US" sz="4000" b="1" cap="small" spc="400" dirty="0">
              <a:solidFill>
                <a:srgbClr val="20355A"/>
              </a:solidFill>
              <a:effectLst>
                <a:outerShdw blurRad="50800" dist="25400" dir="2700000" algn="tl" rotWithShape="0">
                  <a:prstClr val="black">
                    <a:lumMod val="50000"/>
                    <a:lumOff val="50000"/>
                    <a:alpha val="50000"/>
                  </a:prstClr>
                </a:outerShdw>
              </a:effectLst>
              <a:latin typeface="Palatino Linotype" pitchFamily="18" charset="0"/>
              <a:ea typeface="ＭＳ Ｐゴシック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553450" y="6816725"/>
            <a:ext cx="628650" cy="13811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D0DBEE-180A-4146-B6E1-E9BCD4674C71}" type="slidenum">
              <a:rPr lang="en-US" sz="900" smtClean="0">
                <a:solidFill>
                  <a:srgbClr val="406AB3">
                    <a:lumMod val="75000"/>
                  </a:srgbClr>
                </a:solidFill>
                <a:latin typeface="Arial"/>
                <a:ea typeface="ＭＳ Ｐゴシック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900" dirty="0">
              <a:solidFill>
                <a:srgbClr val="406AB3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06834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050" y="6664325"/>
            <a:ext cx="628650" cy="138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E15C6F-153B-42C5-B47F-32ACD38D10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54"/>
          <p:cNvSpPr txBox="1">
            <a:spLocks/>
          </p:cNvSpPr>
          <p:nvPr/>
        </p:nvSpPr>
        <p:spPr bwMode="auto">
          <a:xfrm>
            <a:off x="271463" y="752475"/>
            <a:ext cx="7283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  <a:defRPr/>
            </a:pPr>
            <a:r>
              <a:rPr lang="en-US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Institutionalizing a Management Framework</a:t>
            </a:r>
            <a:endParaRPr lang="en-US" sz="2400" b="1" i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052" name="Picture 4" descr="http://publicintelligence.net/wp-content/uploads/2012/12/WH-InfoSharingStrate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963" y="1414463"/>
            <a:ext cx="2862262" cy="375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6563" y="2052638"/>
            <a:ext cx="4995862" cy="3736975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Strategic Implementation Plan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ISE Management Plan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Detailed Planning and Implementation Guidance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Performance-Based Oversight</a:t>
            </a:r>
          </a:p>
        </p:txBody>
      </p:sp>
    </p:spTree>
    <p:extLst>
      <p:ext uri="{BB962C8B-B14F-4D97-AF65-F5344CB8AC3E}">
        <p14:creationId xmlns:p14="http://schemas.microsoft.com/office/powerpoint/2010/main" val="3641121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-ISE">
  <a:themeElements>
    <a:clrScheme name="ISE">
      <a:dk1>
        <a:sysClr val="windowText" lastClr="000000"/>
      </a:dk1>
      <a:lt1>
        <a:sysClr val="window" lastClr="FFFFFF"/>
      </a:lt1>
      <a:dk2>
        <a:srgbClr val="4F6895"/>
      </a:dk2>
      <a:lt2>
        <a:srgbClr val="EEECE1"/>
      </a:lt2>
      <a:accent1>
        <a:srgbClr val="406AB3"/>
      </a:accent1>
      <a:accent2>
        <a:srgbClr val="615637"/>
      </a:accent2>
      <a:accent3>
        <a:srgbClr val="9BBB59"/>
      </a:accent3>
      <a:accent4>
        <a:srgbClr val="8064A2"/>
      </a:accent4>
      <a:accent5>
        <a:srgbClr val="B80C0C"/>
      </a:accent5>
      <a:accent6>
        <a:srgbClr val="CDA92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 Content Review Example_gov</Template>
  <TotalTime>3754</TotalTime>
  <Words>446</Words>
  <Application>Microsoft Macintosh PowerPoint</Application>
  <PresentationFormat>On-screen Show (4:3)</PresentationFormat>
  <Paragraphs>165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PM-ISE</vt:lpstr>
      <vt:lpstr>National Security   Through    Responsible  Information Sharing</vt:lpstr>
      <vt:lpstr>PowerPoint Presentation</vt:lpstr>
      <vt:lpstr>Scope</vt:lpstr>
      <vt:lpstr>PowerPoint Presentation</vt:lpstr>
      <vt:lpstr>Nationwide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REPORT  TO THE CONGRESS</vt:lpstr>
      <vt:lpstr>Visit ISE.gov</vt:lpstr>
      <vt:lpstr>PowerPoint Presentation</vt:lpstr>
    </vt:vector>
  </TitlesOfParts>
  <Company>Scitor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 Content Review:  Governance</dc:title>
  <dc:creator>PC Management</dc:creator>
  <cp:lastModifiedBy>Ralph Corbitt</cp:lastModifiedBy>
  <cp:revision>265</cp:revision>
  <cp:lastPrinted>2011-12-13T19:49:03Z</cp:lastPrinted>
  <dcterms:created xsi:type="dcterms:W3CDTF">2012-02-10T19:57:04Z</dcterms:created>
  <dcterms:modified xsi:type="dcterms:W3CDTF">2014-09-17T08:55:05Z</dcterms:modified>
</cp:coreProperties>
</file>