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8" r:id="rId3"/>
    <p:sldId id="266" r:id="rId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35" autoAdjust="0"/>
    <p:restoredTop sz="94724" autoAdjust="0"/>
  </p:normalViewPr>
  <p:slideViewPr>
    <p:cSldViewPr snapToGrid="0" snapToObjects="1">
      <p:cViewPr varScale="1">
        <p:scale>
          <a:sx n="113" d="100"/>
          <a:sy n="113" d="100"/>
        </p:scale>
        <p:origin x="126" y="264"/>
      </p:cViewPr>
      <p:guideLst/>
    </p:cSldViewPr>
  </p:slideViewPr>
  <p:outlineViewPr>
    <p:cViewPr>
      <p:scale>
        <a:sx n="33" d="100"/>
        <a:sy n="33" d="100"/>
      </p:scale>
      <p:origin x="0" y="-1321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42A0F2-FE9C-4E73-9B80-9494EC31C522}" type="doc">
      <dgm:prSet loTypeId="urn:microsoft.com/office/officeart/2005/8/layout/vProcess5" loCatId="process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EC4A55B-6171-4BDA-A190-E120B3A81349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Raised in New Haven, Connecticut (</a:t>
          </a:r>
          <a:r>
            <a:rPr lang="en-US" dirty="0" err="1">
              <a:solidFill>
                <a:schemeClr val="bg1"/>
              </a:solidFill>
            </a:rPr>
            <a:t>Newhallville</a:t>
          </a:r>
          <a:r>
            <a:rPr lang="en-US" dirty="0">
              <a:solidFill>
                <a:schemeClr val="bg1"/>
              </a:solidFill>
            </a:rPr>
            <a:t>)</a:t>
          </a:r>
        </a:p>
      </dgm:t>
    </dgm:pt>
    <dgm:pt modelId="{AD0401B2-7691-4785-B98B-E3DF716442FA}" type="parTrans" cxnId="{0D45C3AC-1798-453C-B417-2D7E9BBC1169}">
      <dgm:prSet/>
      <dgm:spPr/>
      <dgm:t>
        <a:bodyPr/>
        <a:lstStyle/>
        <a:p>
          <a:endParaRPr lang="en-US"/>
        </a:p>
      </dgm:t>
    </dgm:pt>
    <dgm:pt modelId="{55C2818E-1253-4789-89D8-1DF03F1411D1}" type="sibTrans" cxnId="{0D45C3AC-1798-453C-B417-2D7E9BBC1169}">
      <dgm:prSet/>
      <dgm:spPr/>
      <dgm:t>
        <a:bodyPr/>
        <a:lstStyle/>
        <a:p>
          <a:endParaRPr lang="en-US"/>
        </a:p>
      </dgm:t>
    </dgm:pt>
    <dgm:pt modelId="{1C78DDC1-C2A8-44DA-9BA9-EACFA1D76925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An interesting life that started with very low income, family dysfunction, food/nutritional insecurity and a deep desire to become more</a:t>
          </a:r>
        </a:p>
      </dgm:t>
    </dgm:pt>
    <dgm:pt modelId="{5ADB6749-C3B4-400F-868F-03127805DDF9}" type="parTrans" cxnId="{8A5C9017-166A-44CC-9C16-A77141F2F43E}">
      <dgm:prSet/>
      <dgm:spPr/>
      <dgm:t>
        <a:bodyPr/>
        <a:lstStyle/>
        <a:p>
          <a:endParaRPr lang="en-US"/>
        </a:p>
      </dgm:t>
    </dgm:pt>
    <dgm:pt modelId="{238FA40E-C103-4F8A-AD9E-F189D00E530B}" type="sibTrans" cxnId="{8A5C9017-166A-44CC-9C16-A77141F2F43E}">
      <dgm:prSet/>
      <dgm:spPr/>
      <dgm:t>
        <a:bodyPr/>
        <a:lstStyle/>
        <a:p>
          <a:endParaRPr lang="en-US"/>
        </a:p>
      </dgm:t>
    </dgm:pt>
    <dgm:pt modelId="{FDA769A1-56CD-4B86-9823-578D9E188D65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I wouldn’t change a thing: Adversity and struggle are at the heart of most worthwhile outcomes</a:t>
          </a:r>
        </a:p>
      </dgm:t>
    </dgm:pt>
    <dgm:pt modelId="{DA76ED9B-79E8-4678-BE07-2D72999F1926}" type="parTrans" cxnId="{67A0FEF7-6A9E-485E-9920-43A06A2A0574}">
      <dgm:prSet/>
      <dgm:spPr/>
      <dgm:t>
        <a:bodyPr/>
        <a:lstStyle/>
        <a:p>
          <a:endParaRPr lang="en-US"/>
        </a:p>
      </dgm:t>
    </dgm:pt>
    <dgm:pt modelId="{F3234167-68F4-449B-8367-64F8EA8E8426}" type="sibTrans" cxnId="{67A0FEF7-6A9E-485E-9920-43A06A2A0574}">
      <dgm:prSet/>
      <dgm:spPr/>
      <dgm:t>
        <a:bodyPr/>
        <a:lstStyle/>
        <a:p>
          <a:endParaRPr lang="en-US"/>
        </a:p>
      </dgm:t>
    </dgm:pt>
    <dgm:pt modelId="{1F300D61-9690-4519-AED2-2DAD97F083DA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Values learned: Appreciation for everything I earn, hard work, persistence, goal focus, gratitude for family, good people and friendships</a:t>
          </a:r>
        </a:p>
      </dgm:t>
    </dgm:pt>
    <dgm:pt modelId="{BE45D62B-85EB-4118-8AB7-1FC2821429C0}" type="parTrans" cxnId="{15E0A7E1-C3A3-4958-B7CC-0A8EA8B128F2}">
      <dgm:prSet/>
      <dgm:spPr/>
      <dgm:t>
        <a:bodyPr/>
        <a:lstStyle/>
        <a:p>
          <a:endParaRPr lang="en-US"/>
        </a:p>
      </dgm:t>
    </dgm:pt>
    <dgm:pt modelId="{124DD7D2-2F9B-4745-A3FB-DBAD8E050BA3}" type="sibTrans" cxnId="{15E0A7E1-C3A3-4958-B7CC-0A8EA8B128F2}">
      <dgm:prSet/>
      <dgm:spPr/>
      <dgm:t>
        <a:bodyPr/>
        <a:lstStyle/>
        <a:p>
          <a:endParaRPr lang="en-US"/>
        </a:p>
      </dgm:t>
    </dgm:pt>
    <dgm:pt modelId="{C22426D5-00A3-4515-AC94-6A1AA9BDECC1}" type="pres">
      <dgm:prSet presAssocID="{3042A0F2-FE9C-4E73-9B80-9494EC31C522}" presName="outerComposite" presStyleCnt="0">
        <dgm:presLayoutVars>
          <dgm:chMax val="5"/>
          <dgm:dir/>
          <dgm:resizeHandles val="exact"/>
        </dgm:presLayoutVars>
      </dgm:prSet>
      <dgm:spPr/>
    </dgm:pt>
    <dgm:pt modelId="{ED2F508E-308E-44DE-95FF-3091388D96EF}" type="pres">
      <dgm:prSet presAssocID="{3042A0F2-FE9C-4E73-9B80-9494EC31C522}" presName="dummyMaxCanvas" presStyleCnt="0">
        <dgm:presLayoutVars/>
      </dgm:prSet>
      <dgm:spPr/>
    </dgm:pt>
    <dgm:pt modelId="{8ECE5ADA-B063-4082-A885-F17482463EA6}" type="pres">
      <dgm:prSet presAssocID="{3042A0F2-FE9C-4E73-9B80-9494EC31C522}" presName="FourNodes_1" presStyleLbl="node1" presStyleIdx="0" presStyleCnt="4">
        <dgm:presLayoutVars>
          <dgm:bulletEnabled val="1"/>
        </dgm:presLayoutVars>
      </dgm:prSet>
      <dgm:spPr/>
    </dgm:pt>
    <dgm:pt modelId="{7255FC8F-84A5-4694-8B99-2482B9AD71DD}" type="pres">
      <dgm:prSet presAssocID="{3042A0F2-FE9C-4E73-9B80-9494EC31C522}" presName="FourNodes_2" presStyleLbl="node1" presStyleIdx="1" presStyleCnt="4">
        <dgm:presLayoutVars>
          <dgm:bulletEnabled val="1"/>
        </dgm:presLayoutVars>
      </dgm:prSet>
      <dgm:spPr/>
    </dgm:pt>
    <dgm:pt modelId="{9B4FAE1D-0867-4EDB-BC3E-FC0699231448}" type="pres">
      <dgm:prSet presAssocID="{3042A0F2-FE9C-4E73-9B80-9494EC31C522}" presName="FourNodes_3" presStyleLbl="node1" presStyleIdx="2" presStyleCnt="4">
        <dgm:presLayoutVars>
          <dgm:bulletEnabled val="1"/>
        </dgm:presLayoutVars>
      </dgm:prSet>
      <dgm:spPr/>
    </dgm:pt>
    <dgm:pt modelId="{7ADE893A-AF43-402B-9C70-F934D32E8428}" type="pres">
      <dgm:prSet presAssocID="{3042A0F2-FE9C-4E73-9B80-9494EC31C522}" presName="FourNodes_4" presStyleLbl="node1" presStyleIdx="3" presStyleCnt="4">
        <dgm:presLayoutVars>
          <dgm:bulletEnabled val="1"/>
        </dgm:presLayoutVars>
      </dgm:prSet>
      <dgm:spPr/>
    </dgm:pt>
    <dgm:pt modelId="{CA0F8DC1-7E27-4CFB-86B8-9278F0623C48}" type="pres">
      <dgm:prSet presAssocID="{3042A0F2-FE9C-4E73-9B80-9494EC31C522}" presName="FourConn_1-2" presStyleLbl="fgAccFollowNode1" presStyleIdx="0" presStyleCnt="3">
        <dgm:presLayoutVars>
          <dgm:bulletEnabled val="1"/>
        </dgm:presLayoutVars>
      </dgm:prSet>
      <dgm:spPr/>
    </dgm:pt>
    <dgm:pt modelId="{00A99605-8DD6-4B8C-8AF7-4BCF21FF2952}" type="pres">
      <dgm:prSet presAssocID="{3042A0F2-FE9C-4E73-9B80-9494EC31C522}" presName="FourConn_2-3" presStyleLbl="fgAccFollowNode1" presStyleIdx="1" presStyleCnt="3">
        <dgm:presLayoutVars>
          <dgm:bulletEnabled val="1"/>
        </dgm:presLayoutVars>
      </dgm:prSet>
      <dgm:spPr/>
    </dgm:pt>
    <dgm:pt modelId="{C59BC6F4-69B2-493B-BAD4-99DCCABCFAFB}" type="pres">
      <dgm:prSet presAssocID="{3042A0F2-FE9C-4E73-9B80-9494EC31C522}" presName="FourConn_3-4" presStyleLbl="fgAccFollowNode1" presStyleIdx="2" presStyleCnt="3">
        <dgm:presLayoutVars>
          <dgm:bulletEnabled val="1"/>
        </dgm:presLayoutVars>
      </dgm:prSet>
      <dgm:spPr/>
    </dgm:pt>
    <dgm:pt modelId="{7AA726CB-CB32-493C-B542-E9F243A72D28}" type="pres">
      <dgm:prSet presAssocID="{3042A0F2-FE9C-4E73-9B80-9494EC31C522}" presName="FourNodes_1_text" presStyleLbl="node1" presStyleIdx="3" presStyleCnt="4">
        <dgm:presLayoutVars>
          <dgm:bulletEnabled val="1"/>
        </dgm:presLayoutVars>
      </dgm:prSet>
      <dgm:spPr/>
    </dgm:pt>
    <dgm:pt modelId="{D1DED212-0AE1-40A3-87E9-630F82878202}" type="pres">
      <dgm:prSet presAssocID="{3042A0F2-FE9C-4E73-9B80-9494EC31C522}" presName="FourNodes_2_text" presStyleLbl="node1" presStyleIdx="3" presStyleCnt="4">
        <dgm:presLayoutVars>
          <dgm:bulletEnabled val="1"/>
        </dgm:presLayoutVars>
      </dgm:prSet>
      <dgm:spPr/>
    </dgm:pt>
    <dgm:pt modelId="{92589746-EABD-4100-9611-C915D104A16A}" type="pres">
      <dgm:prSet presAssocID="{3042A0F2-FE9C-4E73-9B80-9494EC31C522}" presName="FourNodes_3_text" presStyleLbl="node1" presStyleIdx="3" presStyleCnt="4">
        <dgm:presLayoutVars>
          <dgm:bulletEnabled val="1"/>
        </dgm:presLayoutVars>
      </dgm:prSet>
      <dgm:spPr/>
    </dgm:pt>
    <dgm:pt modelId="{2400E479-ABE3-46CB-83F1-FE6EA741A9B4}" type="pres">
      <dgm:prSet presAssocID="{3042A0F2-FE9C-4E73-9B80-9494EC31C522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8B73FE12-4735-45A7-94C2-2A8FAF6DE958}" type="presOf" srcId="{1F300D61-9690-4519-AED2-2DAD97F083DA}" destId="{2400E479-ABE3-46CB-83F1-FE6EA741A9B4}" srcOrd="1" destOrd="0" presId="urn:microsoft.com/office/officeart/2005/8/layout/vProcess5"/>
    <dgm:cxn modelId="{49BF8915-C271-4295-A366-EEE246941DAE}" type="presOf" srcId="{EEC4A55B-6171-4BDA-A190-E120B3A81349}" destId="{8ECE5ADA-B063-4082-A885-F17482463EA6}" srcOrd="0" destOrd="0" presId="urn:microsoft.com/office/officeart/2005/8/layout/vProcess5"/>
    <dgm:cxn modelId="{8A5C9017-166A-44CC-9C16-A77141F2F43E}" srcId="{3042A0F2-FE9C-4E73-9B80-9494EC31C522}" destId="{1C78DDC1-C2A8-44DA-9BA9-EACFA1D76925}" srcOrd="1" destOrd="0" parTransId="{5ADB6749-C3B4-400F-868F-03127805DDF9}" sibTransId="{238FA40E-C103-4F8A-AD9E-F189D00E530B}"/>
    <dgm:cxn modelId="{E30C2623-2A92-4916-8836-59550BD59C3E}" type="presOf" srcId="{1C78DDC1-C2A8-44DA-9BA9-EACFA1D76925}" destId="{7255FC8F-84A5-4694-8B99-2482B9AD71DD}" srcOrd="0" destOrd="0" presId="urn:microsoft.com/office/officeart/2005/8/layout/vProcess5"/>
    <dgm:cxn modelId="{7081A45E-D2C7-43EC-88FD-035095BCAC9F}" type="presOf" srcId="{EEC4A55B-6171-4BDA-A190-E120B3A81349}" destId="{7AA726CB-CB32-493C-B542-E9F243A72D28}" srcOrd="1" destOrd="0" presId="urn:microsoft.com/office/officeart/2005/8/layout/vProcess5"/>
    <dgm:cxn modelId="{DC378B46-31CD-4F3D-A794-AE8513561A8C}" type="presOf" srcId="{FDA769A1-56CD-4B86-9823-578D9E188D65}" destId="{9B4FAE1D-0867-4EDB-BC3E-FC0699231448}" srcOrd="0" destOrd="0" presId="urn:microsoft.com/office/officeart/2005/8/layout/vProcess5"/>
    <dgm:cxn modelId="{8791476C-E3BF-4984-B1A7-D160B28F1402}" type="presOf" srcId="{FDA769A1-56CD-4B86-9823-578D9E188D65}" destId="{92589746-EABD-4100-9611-C915D104A16A}" srcOrd="1" destOrd="0" presId="urn:microsoft.com/office/officeart/2005/8/layout/vProcess5"/>
    <dgm:cxn modelId="{7218E94C-C30A-42CD-9424-13888FC1DB7C}" type="presOf" srcId="{3042A0F2-FE9C-4E73-9B80-9494EC31C522}" destId="{C22426D5-00A3-4515-AC94-6A1AA9BDECC1}" srcOrd="0" destOrd="0" presId="urn:microsoft.com/office/officeart/2005/8/layout/vProcess5"/>
    <dgm:cxn modelId="{69209D59-41D4-42AE-BDBE-8F13637014A8}" type="presOf" srcId="{1F300D61-9690-4519-AED2-2DAD97F083DA}" destId="{7ADE893A-AF43-402B-9C70-F934D32E8428}" srcOrd="0" destOrd="0" presId="urn:microsoft.com/office/officeart/2005/8/layout/vProcess5"/>
    <dgm:cxn modelId="{352DB49F-2846-4E48-8B3C-BCCA4C7FED8E}" type="presOf" srcId="{55C2818E-1253-4789-89D8-1DF03F1411D1}" destId="{CA0F8DC1-7E27-4CFB-86B8-9278F0623C48}" srcOrd="0" destOrd="0" presId="urn:microsoft.com/office/officeart/2005/8/layout/vProcess5"/>
    <dgm:cxn modelId="{0D45C3AC-1798-453C-B417-2D7E9BBC1169}" srcId="{3042A0F2-FE9C-4E73-9B80-9494EC31C522}" destId="{EEC4A55B-6171-4BDA-A190-E120B3A81349}" srcOrd="0" destOrd="0" parTransId="{AD0401B2-7691-4785-B98B-E3DF716442FA}" sibTransId="{55C2818E-1253-4789-89D8-1DF03F1411D1}"/>
    <dgm:cxn modelId="{A83CD5CC-CAD4-4814-A9E9-6AB3ADB00227}" type="presOf" srcId="{238FA40E-C103-4F8A-AD9E-F189D00E530B}" destId="{00A99605-8DD6-4B8C-8AF7-4BCF21FF2952}" srcOrd="0" destOrd="0" presId="urn:microsoft.com/office/officeart/2005/8/layout/vProcess5"/>
    <dgm:cxn modelId="{F03BBFE0-3D62-46C0-8B4C-1F0C2E8F87B4}" type="presOf" srcId="{1C78DDC1-C2A8-44DA-9BA9-EACFA1D76925}" destId="{D1DED212-0AE1-40A3-87E9-630F82878202}" srcOrd="1" destOrd="0" presId="urn:microsoft.com/office/officeart/2005/8/layout/vProcess5"/>
    <dgm:cxn modelId="{15E0A7E1-C3A3-4958-B7CC-0A8EA8B128F2}" srcId="{3042A0F2-FE9C-4E73-9B80-9494EC31C522}" destId="{1F300D61-9690-4519-AED2-2DAD97F083DA}" srcOrd="3" destOrd="0" parTransId="{BE45D62B-85EB-4118-8AB7-1FC2821429C0}" sibTransId="{124DD7D2-2F9B-4745-A3FB-DBAD8E050BA3}"/>
    <dgm:cxn modelId="{DC82FBF3-D804-42C1-8DD3-04650E6F5EC4}" type="presOf" srcId="{F3234167-68F4-449B-8367-64F8EA8E8426}" destId="{C59BC6F4-69B2-493B-BAD4-99DCCABCFAFB}" srcOrd="0" destOrd="0" presId="urn:microsoft.com/office/officeart/2005/8/layout/vProcess5"/>
    <dgm:cxn modelId="{67A0FEF7-6A9E-485E-9920-43A06A2A0574}" srcId="{3042A0F2-FE9C-4E73-9B80-9494EC31C522}" destId="{FDA769A1-56CD-4B86-9823-578D9E188D65}" srcOrd="2" destOrd="0" parTransId="{DA76ED9B-79E8-4678-BE07-2D72999F1926}" sibTransId="{F3234167-68F4-449B-8367-64F8EA8E8426}"/>
    <dgm:cxn modelId="{14CEBCD4-1A61-4AC5-A604-CBF3B2030C4D}" type="presParOf" srcId="{C22426D5-00A3-4515-AC94-6A1AA9BDECC1}" destId="{ED2F508E-308E-44DE-95FF-3091388D96EF}" srcOrd="0" destOrd="0" presId="urn:microsoft.com/office/officeart/2005/8/layout/vProcess5"/>
    <dgm:cxn modelId="{FFD6CF5F-17FB-4706-9934-735C83DCDAD0}" type="presParOf" srcId="{C22426D5-00A3-4515-AC94-6A1AA9BDECC1}" destId="{8ECE5ADA-B063-4082-A885-F17482463EA6}" srcOrd="1" destOrd="0" presId="urn:microsoft.com/office/officeart/2005/8/layout/vProcess5"/>
    <dgm:cxn modelId="{CEFDB9D1-ACA1-4CA7-804F-F91E7C24DC0F}" type="presParOf" srcId="{C22426D5-00A3-4515-AC94-6A1AA9BDECC1}" destId="{7255FC8F-84A5-4694-8B99-2482B9AD71DD}" srcOrd="2" destOrd="0" presId="urn:microsoft.com/office/officeart/2005/8/layout/vProcess5"/>
    <dgm:cxn modelId="{428392EE-2535-4778-ACB4-0B205188FD93}" type="presParOf" srcId="{C22426D5-00A3-4515-AC94-6A1AA9BDECC1}" destId="{9B4FAE1D-0867-4EDB-BC3E-FC0699231448}" srcOrd="3" destOrd="0" presId="urn:microsoft.com/office/officeart/2005/8/layout/vProcess5"/>
    <dgm:cxn modelId="{7D730926-D6A5-441F-8338-3EF248BD793A}" type="presParOf" srcId="{C22426D5-00A3-4515-AC94-6A1AA9BDECC1}" destId="{7ADE893A-AF43-402B-9C70-F934D32E8428}" srcOrd="4" destOrd="0" presId="urn:microsoft.com/office/officeart/2005/8/layout/vProcess5"/>
    <dgm:cxn modelId="{335E47D0-142C-4BF6-8CB5-161B5859D914}" type="presParOf" srcId="{C22426D5-00A3-4515-AC94-6A1AA9BDECC1}" destId="{CA0F8DC1-7E27-4CFB-86B8-9278F0623C48}" srcOrd="5" destOrd="0" presId="urn:microsoft.com/office/officeart/2005/8/layout/vProcess5"/>
    <dgm:cxn modelId="{26FECB69-6F98-4EAC-B729-C28E7319531F}" type="presParOf" srcId="{C22426D5-00A3-4515-AC94-6A1AA9BDECC1}" destId="{00A99605-8DD6-4B8C-8AF7-4BCF21FF2952}" srcOrd="6" destOrd="0" presId="urn:microsoft.com/office/officeart/2005/8/layout/vProcess5"/>
    <dgm:cxn modelId="{0C9B57E8-757A-4D64-869B-6263DCA7F310}" type="presParOf" srcId="{C22426D5-00A3-4515-AC94-6A1AA9BDECC1}" destId="{C59BC6F4-69B2-493B-BAD4-99DCCABCFAFB}" srcOrd="7" destOrd="0" presId="urn:microsoft.com/office/officeart/2005/8/layout/vProcess5"/>
    <dgm:cxn modelId="{65FDCE95-C119-4EC3-BEC7-C38F973F1653}" type="presParOf" srcId="{C22426D5-00A3-4515-AC94-6A1AA9BDECC1}" destId="{7AA726CB-CB32-493C-B542-E9F243A72D28}" srcOrd="8" destOrd="0" presId="urn:microsoft.com/office/officeart/2005/8/layout/vProcess5"/>
    <dgm:cxn modelId="{1B316A4F-183F-4B1F-A19E-21E6691FE8C8}" type="presParOf" srcId="{C22426D5-00A3-4515-AC94-6A1AA9BDECC1}" destId="{D1DED212-0AE1-40A3-87E9-630F82878202}" srcOrd="9" destOrd="0" presId="urn:microsoft.com/office/officeart/2005/8/layout/vProcess5"/>
    <dgm:cxn modelId="{BE177264-B280-4FA9-92C5-85B58DEEAEAC}" type="presParOf" srcId="{C22426D5-00A3-4515-AC94-6A1AA9BDECC1}" destId="{92589746-EABD-4100-9611-C915D104A16A}" srcOrd="10" destOrd="0" presId="urn:microsoft.com/office/officeart/2005/8/layout/vProcess5"/>
    <dgm:cxn modelId="{A8CFE93E-608E-46B1-9E5D-DD471B1E8008}" type="presParOf" srcId="{C22426D5-00A3-4515-AC94-6A1AA9BDECC1}" destId="{2400E479-ABE3-46CB-83F1-FE6EA741A9B4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CE5ADA-B063-4082-A885-F17482463EA6}">
      <dsp:nvSpPr>
        <dsp:cNvPr id="0" name=""/>
        <dsp:cNvSpPr/>
      </dsp:nvSpPr>
      <dsp:spPr>
        <a:xfrm>
          <a:off x="0" y="0"/>
          <a:ext cx="5008880" cy="1227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bg1"/>
              </a:solidFill>
            </a:rPr>
            <a:t>Raised in New Haven, Connecticut (</a:t>
          </a:r>
          <a:r>
            <a:rPr lang="en-US" sz="1600" kern="1200" dirty="0" err="1">
              <a:solidFill>
                <a:schemeClr val="bg1"/>
              </a:solidFill>
            </a:rPr>
            <a:t>Newhallville</a:t>
          </a:r>
          <a:r>
            <a:rPr lang="en-US" sz="1600" kern="1200" dirty="0">
              <a:solidFill>
                <a:schemeClr val="bg1"/>
              </a:solidFill>
            </a:rPr>
            <a:t>)</a:t>
          </a:r>
        </a:p>
      </dsp:txBody>
      <dsp:txXfrm>
        <a:off x="35945" y="35945"/>
        <a:ext cx="3580862" cy="1155374"/>
      </dsp:txXfrm>
    </dsp:sp>
    <dsp:sp modelId="{7255FC8F-84A5-4694-8B99-2482B9AD71DD}">
      <dsp:nvSpPr>
        <dsp:cNvPr id="0" name=""/>
        <dsp:cNvSpPr/>
      </dsp:nvSpPr>
      <dsp:spPr>
        <a:xfrm>
          <a:off x="419493" y="1450403"/>
          <a:ext cx="5008880" cy="1227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bg1"/>
              </a:solidFill>
            </a:rPr>
            <a:t>An interesting life that started with very low income, family dysfunction, food/nutritional insecurity and a deep desire to become more</a:t>
          </a:r>
        </a:p>
      </dsp:txBody>
      <dsp:txXfrm>
        <a:off x="455438" y="1486348"/>
        <a:ext cx="3719774" cy="1155374"/>
      </dsp:txXfrm>
    </dsp:sp>
    <dsp:sp modelId="{9B4FAE1D-0867-4EDB-BC3E-FC0699231448}">
      <dsp:nvSpPr>
        <dsp:cNvPr id="0" name=""/>
        <dsp:cNvSpPr/>
      </dsp:nvSpPr>
      <dsp:spPr>
        <a:xfrm>
          <a:off x="832726" y="2900807"/>
          <a:ext cx="5008880" cy="1227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bg1"/>
              </a:solidFill>
            </a:rPr>
            <a:t>I wouldn’t change a thing: Adversity and struggle are at the heart of most worthwhile outcomes</a:t>
          </a:r>
        </a:p>
      </dsp:txBody>
      <dsp:txXfrm>
        <a:off x="868671" y="2936752"/>
        <a:ext cx="3726035" cy="1155374"/>
      </dsp:txXfrm>
    </dsp:sp>
    <dsp:sp modelId="{7ADE893A-AF43-402B-9C70-F934D32E8428}">
      <dsp:nvSpPr>
        <dsp:cNvPr id="0" name=""/>
        <dsp:cNvSpPr/>
      </dsp:nvSpPr>
      <dsp:spPr>
        <a:xfrm>
          <a:off x="1252220" y="4351210"/>
          <a:ext cx="5008880" cy="1227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bg1"/>
              </a:solidFill>
            </a:rPr>
            <a:t>Values learned: Appreciation for everything I earn, hard work, persistence, goal focus, gratitude for family, good people and friendships</a:t>
          </a:r>
        </a:p>
      </dsp:txBody>
      <dsp:txXfrm>
        <a:off x="1288165" y="4387155"/>
        <a:ext cx="3719774" cy="1155374"/>
      </dsp:txXfrm>
    </dsp:sp>
    <dsp:sp modelId="{CA0F8DC1-7E27-4CFB-86B8-9278F0623C48}">
      <dsp:nvSpPr>
        <dsp:cNvPr id="0" name=""/>
        <dsp:cNvSpPr/>
      </dsp:nvSpPr>
      <dsp:spPr>
        <a:xfrm>
          <a:off x="4211158" y="939973"/>
          <a:ext cx="797721" cy="79772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390645" y="939973"/>
        <a:ext cx="438747" cy="600285"/>
      </dsp:txXfrm>
    </dsp:sp>
    <dsp:sp modelId="{00A99605-8DD6-4B8C-8AF7-4BCF21FF2952}">
      <dsp:nvSpPr>
        <dsp:cNvPr id="0" name=""/>
        <dsp:cNvSpPr/>
      </dsp:nvSpPr>
      <dsp:spPr>
        <a:xfrm>
          <a:off x="4630651" y="2390376"/>
          <a:ext cx="797721" cy="79772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810138" y="2390376"/>
        <a:ext cx="438747" cy="600285"/>
      </dsp:txXfrm>
    </dsp:sp>
    <dsp:sp modelId="{C59BC6F4-69B2-493B-BAD4-99DCCABCFAFB}">
      <dsp:nvSpPr>
        <dsp:cNvPr id="0" name=""/>
        <dsp:cNvSpPr/>
      </dsp:nvSpPr>
      <dsp:spPr>
        <a:xfrm>
          <a:off x="5043884" y="3840780"/>
          <a:ext cx="797721" cy="797721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5223371" y="3840780"/>
        <a:ext cx="438747" cy="6002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1E44BE7-D2B6-6E4C-883C-F04FF7DE6DFC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8DDAECA-80B6-A24A-919B-DF0D24D574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61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316-C7FD-1E4B-9C3D-98E523343D9F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0019284D-7BA5-444F-8B6E-CAE24AE1B3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68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316-C7FD-1E4B-9C3D-98E523343D9F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0019284D-7BA5-444F-8B6E-CAE24AE1B3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316-C7FD-1E4B-9C3D-98E523343D9F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0019284D-7BA5-444F-8B6E-CAE24AE1B3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133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316-C7FD-1E4B-9C3D-98E523343D9F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019284D-7BA5-444F-8B6E-CAE24AE1B3A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008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316-C7FD-1E4B-9C3D-98E523343D9F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019284D-7BA5-444F-8B6E-CAE24AE1B3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078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316-C7FD-1E4B-9C3D-98E523343D9F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84D-7BA5-444F-8B6E-CAE24AE1B3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702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316-C7FD-1E4B-9C3D-98E523343D9F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84D-7BA5-444F-8B6E-CAE24AE1B3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409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316-C7FD-1E4B-9C3D-98E523343D9F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84D-7BA5-444F-8B6E-CAE24AE1B3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222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80C6316-C7FD-1E4B-9C3D-98E523343D9F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0019284D-7BA5-444F-8B6E-CAE24AE1B3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044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316-C7FD-1E4B-9C3D-98E523343D9F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84D-7BA5-444F-8B6E-CAE24AE1B3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59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316-C7FD-1E4B-9C3D-98E523343D9F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0019284D-7BA5-444F-8B6E-CAE24AE1B3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26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316-C7FD-1E4B-9C3D-98E523343D9F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84D-7BA5-444F-8B6E-CAE24AE1B3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452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316-C7FD-1E4B-9C3D-98E523343D9F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84D-7BA5-444F-8B6E-CAE24AE1B3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212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316-C7FD-1E4B-9C3D-98E523343D9F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84D-7BA5-444F-8B6E-CAE24AE1B3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35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316-C7FD-1E4B-9C3D-98E523343D9F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84D-7BA5-444F-8B6E-CAE24AE1B3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41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316-C7FD-1E4B-9C3D-98E523343D9F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84D-7BA5-444F-8B6E-CAE24AE1B3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83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6316-C7FD-1E4B-9C3D-98E523343D9F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9284D-7BA5-444F-8B6E-CAE24AE1B3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864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6316-C7FD-1E4B-9C3D-98E523343D9F}" type="datetimeFigureOut">
              <a:rPr lang="en-US" smtClean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9284D-7BA5-444F-8B6E-CAE24AE1B3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2663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84FB5-2063-E943-A5C7-5A97557BB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My Journey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56B1D2-3462-9348-8709-9CE7E01E3A5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939645" y="3138616"/>
            <a:ext cx="7108193" cy="324506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>
                <a:solidFill>
                  <a:schemeClr val="bg1"/>
                </a:solidFill>
              </a:rPr>
              <a:t>Dr. Glen Worthy, DCF-Educational Administrator for Juvenile Justice Education Unit</a:t>
            </a:r>
          </a:p>
          <a:p>
            <a:pPr marL="0" indent="0" algn="l">
              <a:buNone/>
            </a:pPr>
            <a:r>
              <a:rPr lang="en-US" dirty="0">
                <a:solidFill>
                  <a:schemeClr val="bg1"/>
                </a:solidFill>
              </a:rPr>
              <a:t>May 9, 2022</a:t>
            </a:r>
          </a:p>
        </p:txBody>
      </p:sp>
    </p:spTree>
    <p:extLst>
      <p:ext uri="{BB962C8B-B14F-4D97-AF65-F5344CB8AC3E}">
        <p14:creationId xmlns:p14="http://schemas.microsoft.com/office/powerpoint/2010/main" val="171966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F6000E-AE26-6047-B615-2B0C8F83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/>
              <a:t>My story…the short version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882A215-B14C-441B-6C4C-C9FAAFA41A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872167"/>
              </p:ext>
            </p:extLst>
          </p:nvPr>
        </p:nvGraphicFramePr>
        <p:xfrm>
          <a:off x="5284788" y="639763"/>
          <a:ext cx="6261100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84044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F6000E-AE26-6047-B615-2B0C8F83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FFFFFF"/>
                </a:solidFill>
              </a:rPr>
              <a:t>My story…the short version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938E7D65-D645-9F43-AB39-06276DE7A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995" y="661106"/>
            <a:ext cx="6257362" cy="5503101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Education: WCSU, University of Bridgeport, University Sacred Heart (twice, 092, 093), </a:t>
            </a:r>
          </a:p>
          <a:p>
            <a:r>
              <a:rPr lang="en-US" sz="2000" dirty="0">
                <a:solidFill>
                  <a:schemeClr val="bg1"/>
                </a:solidFill>
              </a:rPr>
              <a:t>Work Experience: Held odd jobs since age 15 (and still hold an “odd job”)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food service, clothing retail, construction, painting, substitute teacher, RTF, school counselor, coach high school football, principal for adult education, assistant principal, principal.</a:t>
            </a:r>
          </a:p>
          <a:p>
            <a:pPr marL="457200" lvl="1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Married almost 30 years, 2 girls – 21 &amp; 25 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Hobbies/interests –golf, love watching </a:t>
            </a:r>
            <a:r>
              <a:rPr lang="en-US" dirty="0" err="1">
                <a:solidFill>
                  <a:schemeClr val="bg1"/>
                </a:solidFill>
              </a:rPr>
              <a:t>t.v.</a:t>
            </a:r>
            <a:r>
              <a:rPr lang="en-US" dirty="0">
                <a:solidFill>
                  <a:schemeClr val="bg1"/>
                </a:solidFill>
              </a:rPr>
              <a:t>, flying drones</a:t>
            </a:r>
          </a:p>
          <a:p>
            <a:endParaRPr lang="en-US" sz="2000" dirty="0">
              <a:solidFill>
                <a:srgbClr val="FFFFFF"/>
              </a:solidFill>
            </a:endParaRPr>
          </a:p>
          <a:p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9901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{F546D800-F7B1-C74A-81CD-B252FB376A79}tf10001057</Template>
  <TotalTime>12646</TotalTime>
  <Words>199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Trebuchet MS</vt:lpstr>
      <vt:lpstr>Berlin</vt:lpstr>
      <vt:lpstr>My Journey</vt:lpstr>
      <vt:lpstr>My story…the short version</vt:lpstr>
      <vt:lpstr>My story…the short version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New Superintendent’s Journey</dc:title>
  <dc:creator>Microsoft Office User</dc:creator>
  <cp:lastModifiedBy>WORTHY, GLEN</cp:lastModifiedBy>
  <cp:revision>104</cp:revision>
  <cp:lastPrinted>2022-04-25T17:07:58Z</cp:lastPrinted>
  <dcterms:created xsi:type="dcterms:W3CDTF">2020-04-21T22:13:11Z</dcterms:created>
  <dcterms:modified xsi:type="dcterms:W3CDTF">2023-04-25T18:52:38Z</dcterms:modified>
</cp:coreProperties>
</file>